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724" r:id="rId2"/>
    <p:sldId id="725" r:id="rId3"/>
    <p:sldId id="726" r:id="rId4"/>
    <p:sldId id="727" r:id="rId5"/>
    <p:sldId id="728" r:id="rId6"/>
    <p:sldId id="729" r:id="rId7"/>
    <p:sldId id="730" r:id="rId8"/>
    <p:sldId id="731" r:id="rId9"/>
    <p:sldId id="732" r:id="rId10"/>
    <p:sldId id="733" r:id="rId11"/>
    <p:sldId id="734" r:id="rId12"/>
    <p:sldId id="735" r:id="rId13"/>
    <p:sldId id="736" r:id="rId14"/>
    <p:sldId id="737" r:id="rId15"/>
    <p:sldId id="738" r:id="rId16"/>
    <p:sldId id="739" r:id="rId17"/>
    <p:sldId id="740" r:id="rId18"/>
    <p:sldId id="741" r:id="rId19"/>
    <p:sldId id="742" r:id="rId20"/>
    <p:sldId id="743" r:id="rId21"/>
    <p:sldId id="744" r:id="rId22"/>
    <p:sldId id="745" r:id="rId23"/>
    <p:sldId id="747" r:id="rId24"/>
    <p:sldId id="748"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C2"/>
    <a:srgbClr val="9D0000"/>
    <a:srgbClr val="04245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50" d="100"/>
          <a:sy n="150" d="100"/>
        </p:scale>
        <p:origin x="-928" y="-112"/>
      </p:cViewPr>
      <p:guideLst>
        <p:guide orient="horz" pos="2160"/>
        <p:guide pos="2880"/>
      </p:guideLst>
    </p:cSldViewPr>
  </p:slideViewPr>
  <p:notesTextViewPr>
    <p:cViewPr>
      <p:scale>
        <a:sx n="100" d="100"/>
        <a:sy n="100" d="100"/>
      </p:scale>
      <p:origin x="0" y="0"/>
    </p:cViewPr>
  </p:notesTextViewPr>
  <p:sorterViewPr>
    <p:cViewPr>
      <p:scale>
        <a:sx n="115" d="100"/>
        <a:sy n="11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C34C9-9F29-2F4F-A9D0-D5900ECE94BE}" type="datetimeFigureOut">
              <a:rPr lang="en-US" smtClean="0"/>
              <a:t>04/10/17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F3A4CE-9FF5-8149-9D3E-FD66348624AD}" type="slidenum">
              <a:rPr lang="en-US" smtClean="0"/>
              <a:t>‹#›</a:t>
            </a:fld>
            <a:endParaRPr lang="en-US"/>
          </a:p>
        </p:txBody>
      </p:sp>
    </p:spTree>
    <p:extLst>
      <p:ext uri="{BB962C8B-B14F-4D97-AF65-F5344CB8AC3E}">
        <p14:creationId xmlns:p14="http://schemas.microsoft.com/office/powerpoint/2010/main" val="66785689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F83717-2774-A344-8C22-8DC08BA63B90}" type="slidenum">
              <a:rPr lang="en-US"/>
              <a:pPr/>
              <a:t>1</a:t>
            </a:fld>
            <a:endParaRPr lang="en-US"/>
          </a:p>
        </p:txBody>
      </p:sp>
      <p:sp>
        <p:nvSpPr>
          <p:cNvPr id="184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A5CC28-CB4E-7142-B435-2A512168D26E}" type="slidenum">
              <a:rPr lang="en-US"/>
              <a:pPr/>
              <a:t>13</a:t>
            </a:fld>
            <a:endParaRPr lang="en-US"/>
          </a:p>
        </p:txBody>
      </p:sp>
      <p:sp>
        <p:nvSpPr>
          <p:cNvPr id="62466" name="Rectangle 2"/>
          <p:cNvSpPr>
            <a:spLocks noGrp="1" noRot="1" noChangeAspect="1" noChangeArrowheads="1"/>
          </p:cNvSpPr>
          <p:nvPr>
            <p:ph type="sldImg"/>
          </p:nvPr>
        </p:nvSpPr>
        <p:spPr bwMode="auto">
          <a:xfrm>
            <a:off x="1143001"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62467" name="Rectangle 3"/>
          <p:cNvSpPr>
            <a:spLocks noGrp="1" noChangeArrowheads="1"/>
          </p:cNvSpPr>
          <p:nvPr>
            <p:ph type="body" idx="1"/>
          </p:nvPr>
        </p:nvSpPr>
        <p:spPr bwMode="auto">
          <a:xfrm>
            <a:off x="914401" y="4343401"/>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Rot="1" noChangeAspect="1" noChangeArrowheads="1"/>
          </p:cNvSpPr>
          <p:nvPr>
            <p:ph type="sldImg"/>
          </p:nvPr>
        </p:nvSpPr>
        <p:spPr>
          <a:xfrm>
            <a:off x="1146175" y="685800"/>
            <a:ext cx="4570413" cy="3429000"/>
          </a:xfrm>
          <a:solidFill>
            <a:srgbClr val="FFFFFF"/>
          </a:solidFill>
          <a:ln/>
          <a:extLst>
            <a:ext uri="{FAA26D3D-D897-4be2-8F04-BA451C77F1D7}">
              <ma14:placeholderFlag xmlns:ma14="http://schemas.microsoft.com/office/mac/drawingml/2011/main" val="1"/>
            </a:ext>
          </a:extLst>
        </p:spPr>
      </p:sp>
      <p:sp>
        <p:nvSpPr>
          <p:cNvPr id="574467" name="Rectangle 3"/>
          <p:cNvSpPr>
            <a:spLocks noGrp="1" noChangeArrowheads="1"/>
          </p:cNvSpPr>
          <p:nvPr>
            <p:ph type="body" idx="1"/>
          </p:nvPr>
        </p:nvSpPr>
        <p:spPr>
          <a:xfrm>
            <a:off x="914030" y="4340341"/>
            <a:ext cx="5029942" cy="4117422"/>
          </a:xfrm>
          <a:solidFill>
            <a:srgbClr val="FFFFFF"/>
          </a:solidFill>
          <a:ln>
            <a:solidFill>
              <a:srgbClr val="000000"/>
            </a:solidFill>
            <a:miter lim="800000"/>
            <a:headEnd/>
            <a:tailEnd/>
          </a:ln>
        </p:spPr>
        <p:txBody>
          <a:bodyPr lIns="97982" tIns="48991" rIns="97982" bIns="48991"/>
          <a:lstStyle/>
          <a:p>
            <a:pPr>
              <a:defRPr/>
            </a:pPr>
            <a:endParaRPr lang="en-US" smtClean="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val="1"/>
            </a:ext>
          </a:extLst>
        </p:spPr>
      </p:sp>
      <p:sp>
        <p:nvSpPr>
          <p:cNvPr id="88067"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619523"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smtClean="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val="1"/>
            </a:ext>
          </a:extLst>
        </p:spPr>
      </p:sp>
      <p:sp>
        <p:nvSpPr>
          <p:cNvPr id="92163"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Rot="1" noChangeAspect="1" noChangeArrowheads="1"/>
          </p:cNvSpPr>
          <p:nvPr>
            <p:ph type="sldImg"/>
          </p:nvPr>
        </p:nvSpPr>
        <p:spPr>
          <a:xfrm>
            <a:off x="1296988" y="798513"/>
            <a:ext cx="4273550" cy="3205162"/>
          </a:xfrm>
          <a:solidFill>
            <a:srgbClr val="FFFFFF"/>
          </a:solidFill>
          <a:ln/>
          <a:extLst>
            <a:ext uri="{FAA26D3D-D897-4be2-8F04-BA451C77F1D7}">
              <ma14:placeholderFlag xmlns:ma14="http://schemas.microsoft.com/office/mac/drawingml/2011/main" val="1"/>
            </a:ext>
          </a:extLst>
        </p:spPr>
      </p:sp>
      <p:sp>
        <p:nvSpPr>
          <p:cNvPr id="595971" name="Rectangle 3"/>
          <p:cNvSpPr>
            <a:spLocks noGrp="1" noChangeArrowheads="1"/>
          </p:cNvSpPr>
          <p:nvPr>
            <p:ph type="body" idx="1"/>
          </p:nvPr>
        </p:nvSpPr>
        <p:spPr>
          <a:xfrm>
            <a:off x="914030" y="4338156"/>
            <a:ext cx="5029942" cy="4119608"/>
          </a:xfrm>
          <a:solidFill>
            <a:srgbClr val="FFFFFF"/>
          </a:solidFill>
          <a:ln>
            <a:solidFill>
              <a:srgbClr val="000000"/>
            </a:solidFill>
            <a:miter lim="800000"/>
            <a:headEnd/>
            <a:tailEnd/>
          </a:ln>
        </p:spPr>
        <p:txBody>
          <a:bodyPr lIns="97982" tIns="48991" rIns="97982" bIns="48991"/>
          <a:lstStyle/>
          <a:p>
            <a:pPr>
              <a:defRPr/>
            </a:pPr>
            <a:endParaRPr lang="en-US" smtClean="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09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Rot="1" noChangeAspect="1" noChangeArrowheads="1"/>
          </p:cNvSpPr>
          <p:nvPr>
            <p:ph type="sldImg"/>
          </p:nvPr>
        </p:nvSpPr>
        <p:spPr>
          <a:xfrm>
            <a:off x="1295400" y="798513"/>
            <a:ext cx="4273550" cy="3205162"/>
          </a:xfrm>
          <a:solidFill>
            <a:srgbClr val="FFFFFF"/>
          </a:solidFill>
          <a:ln/>
          <a:extLst>
            <a:ext uri="{FAA26D3D-D897-4be2-8F04-BA451C77F1D7}">
              <ma14:placeholderFlag xmlns:ma14="http://schemas.microsoft.com/office/mac/drawingml/2011/main" val="1"/>
            </a:ext>
          </a:extLst>
        </p:spPr>
      </p:sp>
      <p:sp>
        <p:nvSpPr>
          <p:cNvPr id="46489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97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00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08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Rot="1" noChangeAspect="1" noChangeArrowheads="1"/>
          </p:cNvSpPr>
          <p:nvPr>
            <p:ph type="sldImg"/>
          </p:nvPr>
        </p:nvSpPr>
        <p:spPr>
          <a:xfrm>
            <a:off x="1143000" y="685800"/>
            <a:ext cx="4572000" cy="3429000"/>
          </a:xfrm>
          <a:solidFill>
            <a:srgbClr val="FFFFFF"/>
          </a:solidFill>
          <a:ln/>
          <a:extLst>
            <a:ext uri="{FAA26D3D-D897-4be2-8F04-BA451C77F1D7}">
              <ma14:placeholderFlag xmlns:ma14="http://schemas.microsoft.com/office/mac/drawingml/2011/main" val="1"/>
            </a:ext>
          </a:extLst>
        </p:spPr>
      </p:sp>
      <p:sp>
        <p:nvSpPr>
          <p:cNvPr id="642051" name="Rectangle 3"/>
          <p:cNvSpPr>
            <a:spLocks noGrp="1" noChangeArrowheads="1"/>
          </p:cNvSpPr>
          <p:nvPr>
            <p:ph type="body" idx="1"/>
          </p:nvPr>
        </p:nvSpPr>
        <p:spPr>
          <a:xfrm>
            <a:off x="914030" y="4342526"/>
            <a:ext cx="5029942" cy="4115236"/>
          </a:xfrm>
          <a:solidFill>
            <a:srgbClr val="FFFFFF"/>
          </a:solidFill>
          <a:ln>
            <a:solidFill>
              <a:srgbClr val="000000"/>
            </a:solidFill>
            <a:miter lim="800000"/>
            <a:headEnd/>
            <a:tailEnd/>
          </a:ln>
        </p:spPr>
        <p:txBody>
          <a:bodyPr/>
          <a:lstStyle/>
          <a:p>
            <a:pPr>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Rot="1" noChangeAspect="1" noChangeArrowheads="1"/>
          </p:cNvSpPr>
          <p:nvPr>
            <p:ph type="sldImg"/>
          </p:nvPr>
        </p:nvSpPr>
        <p:spPr>
          <a:xfrm>
            <a:off x="1295400" y="798513"/>
            <a:ext cx="4273550" cy="3205162"/>
          </a:xfrm>
          <a:solidFill>
            <a:srgbClr val="FFFFFF"/>
          </a:solidFill>
          <a:ln/>
          <a:extLst>
            <a:ext uri="{FAA26D3D-D897-4be2-8F04-BA451C77F1D7}">
              <ma14:placeholderFlag xmlns:ma14="http://schemas.microsoft.com/office/mac/drawingml/2011/main" val="1"/>
            </a:ext>
          </a:extLst>
        </p:spPr>
      </p:sp>
      <p:sp>
        <p:nvSpPr>
          <p:cNvPr id="46489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smtClean="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EB8F5D-1362-E743-98BC-3693623811EB}" type="slidenum">
              <a:rPr lang="en-US"/>
              <a:pPr/>
              <a:t>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755AF1-605E-604D-97E6-603E39E52632}" type="slidenum">
              <a:rPr lang="en-US"/>
              <a:pPr/>
              <a:t>10</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C3BC05-5F57-714D-B025-8B2B8A372C20}" type="slidenum">
              <a:rPr lang="en-US"/>
              <a:pPr/>
              <a:t>11</a:t>
            </a:fld>
            <a:endParaRPr lang="en-US"/>
          </a:p>
        </p:txBody>
      </p:sp>
      <p:sp>
        <p:nvSpPr>
          <p:cNvPr id="60418" name="Rectangle 2"/>
          <p:cNvSpPr>
            <a:spLocks noGrp="1" noRot="1" noChangeAspect="1" noChangeArrowheads="1"/>
          </p:cNvSpPr>
          <p:nvPr>
            <p:ph type="sldImg"/>
          </p:nvPr>
        </p:nvSpPr>
        <p:spPr bwMode="auto">
          <a:xfrm>
            <a:off x="2248146" y="685481"/>
            <a:ext cx="2361710" cy="3429534"/>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60419" name="Rectangle 3"/>
          <p:cNvSpPr>
            <a:spLocks noGrp="1" noChangeArrowheads="1"/>
          </p:cNvSpPr>
          <p:nvPr>
            <p:ph type="body" idx="1"/>
          </p:nvPr>
        </p:nvSpPr>
        <p:spPr bwMode="auto">
          <a:xfrm>
            <a:off x="914401" y="4343401"/>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42453"/>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pic>
        <p:nvPicPr>
          <p:cNvPr id="7" name="Bar_header_Blue.jpg"/>
          <p:cNvPicPr/>
          <p:nvPr userDrawn="1"/>
        </p:nvPicPr>
        <p:blipFill>
          <a:blip r:embed="rId2">
            <a:extLst/>
          </a:blip>
          <a:stretch>
            <a:fillRect/>
          </a:stretch>
        </p:blipFill>
        <p:spPr>
          <a:xfrm>
            <a:off x="-11113" y="0"/>
            <a:ext cx="9169401" cy="1003300"/>
          </a:xfrm>
          <a:prstGeom prst="rect">
            <a:avLst/>
          </a:prstGeom>
          <a:ln w="12700">
            <a:miter lim="400000"/>
          </a:ln>
        </p:spPr>
      </p:pic>
    </p:spTree>
    <p:extLst>
      <p:ext uri="{BB962C8B-B14F-4D97-AF65-F5344CB8AC3E}">
        <p14:creationId xmlns:p14="http://schemas.microsoft.com/office/powerpoint/2010/main" val="16933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a:xfrm>
            <a:off x="457200" y="1104380"/>
            <a:ext cx="8229600" cy="5490344"/>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305607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04245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6489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135933"/>
            <a:ext cx="4038600" cy="54666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135933"/>
            <a:ext cx="4038600" cy="54666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extLst>
      <p:ext uri="{BB962C8B-B14F-4D97-AF65-F5344CB8AC3E}">
        <p14:creationId xmlns:p14="http://schemas.microsoft.com/office/powerpoint/2010/main" val="1077965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extLst>
      <p:ext uri="{BB962C8B-B14F-4D97-AF65-F5344CB8AC3E}">
        <p14:creationId xmlns:p14="http://schemas.microsoft.com/office/powerpoint/2010/main" val="1454760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314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1"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3"/>
            <a:ext cx="2133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6" name="Footer Placeholder 4"/>
          <p:cNvSpPr>
            <a:spLocks noGrp="1"/>
          </p:cNvSpPr>
          <p:nvPr>
            <p:ph type="ftr" sz="quarter" idx="11"/>
          </p:nvPr>
        </p:nvSpPr>
        <p:spPr>
          <a:xfrm>
            <a:off x="3124200" y="6356353"/>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7" name="Slide Number Placeholder 5"/>
          <p:cNvSpPr>
            <a:spLocks noGrp="1"/>
          </p:cNvSpPr>
          <p:nvPr>
            <p:ph type="sldNum" sz="quarter" idx="12"/>
          </p:nvPr>
        </p:nvSpPr>
        <p:spPr>
          <a:xfrm>
            <a:off x="6553200" y="6356353"/>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65D029-5DAD-4F49-B997-32C9393049A1}" type="slidenum">
              <a:rPr lang="en-US"/>
              <a:pPr>
                <a:defRPr/>
              </a:pPr>
              <a:t>‹#›</a:t>
            </a:fld>
            <a:endParaRPr lang="en-US"/>
          </a:p>
        </p:txBody>
      </p:sp>
    </p:spTree>
    <p:extLst>
      <p:ext uri="{BB962C8B-B14F-4D97-AF65-F5344CB8AC3E}">
        <p14:creationId xmlns:p14="http://schemas.microsoft.com/office/powerpoint/2010/main" val="19160211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8775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57200" y="1104380"/>
            <a:ext cx="8229600" cy="5411460"/>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643560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62" r:id="rId7"/>
  </p:sldLayoutIdLst>
  <p:txStyles>
    <p:titleStyle>
      <a:lvl1pPr algn="ctr" defTabSz="457200" rtl="0" eaLnBrk="1" latinLnBrk="0" hangingPunct="1">
        <a:spcBef>
          <a:spcPct val="0"/>
        </a:spcBef>
        <a:buNone/>
        <a:defRPr sz="3200" b="1" i="0" kern="1200" spc="0">
          <a:solidFill>
            <a:srgbClr val="9D0000"/>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b="1" kern="1200">
          <a:solidFill>
            <a:srgbClr val="000090"/>
          </a:solidFill>
          <a:latin typeface="+mn-lt"/>
          <a:ea typeface="+mn-ea"/>
          <a:cs typeface="+mn-cs"/>
        </a:defRPr>
      </a:lvl1pPr>
      <a:lvl2pPr marL="742950" indent="-285750" algn="l" defTabSz="457200" rtl="0" eaLnBrk="1" latinLnBrk="0" hangingPunct="1">
        <a:spcBef>
          <a:spcPct val="20000"/>
        </a:spcBef>
        <a:buFont typeface="Arial"/>
        <a:buChar char="•"/>
        <a:defRPr sz="2400" kern="1200" baseline="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05712"/>
            <a:ext cx="7772400" cy="2455333"/>
          </a:xfrm>
        </p:spPr>
        <p:txBody>
          <a:bodyPr>
            <a:normAutofit fontScale="90000"/>
          </a:bodyPr>
          <a:lstStyle/>
          <a:p>
            <a:r>
              <a:rPr lang="en-US" b="1" dirty="0" smtClean="0">
                <a:latin typeface="Times" charset="0"/>
              </a:rPr>
              <a:t/>
            </a:r>
            <a:br>
              <a:rPr lang="en-US" b="1" dirty="0" smtClean="0">
                <a:latin typeface="Times" charset="0"/>
              </a:rPr>
            </a:br>
            <a:r>
              <a:rPr lang="en-US" b="1" dirty="0" smtClean="0">
                <a:latin typeface="Times" charset="0"/>
              </a:rPr>
              <a:t/>
            </a:r>
            <a:br>
              <a:rPr lang="en-US" b="1" dirty="0" smtClean="0">
                <a:latin typeface="Times" charset="0"/>
              </a:rPr>
            </a:br>
            <a:r>
              <a:rPr lang="en-US" sz="3600" b="1" dirty="0" smtClean="0"/>
              <a:t>Can high-stakes state assessments be based on schools’ own assessments ?</a:t>
            </a:r>
            <a:br>
              <a:rPr lang="en-US" sz="3600" b="1" dirty="0" smtClean="0"/>
            </a:br>
            <a:r>
              <a:rPr lang="en-US" sz="3600" b="1" dirty="0"/>
              <a:t/>
            </a:r>
            <a:br>
              <a:rPr lang="en-US" sz="3600" b="1" dirty="0"/>
            </a:br>
            <a:r>
              <a:rPr lang="en-US" sz="4000" b="1" dirty="0" smtClean="0"/>
              <a:t>Should they be?</a:t>
            </a:r>
            <a:endParaRPr lang="en-US" sz="4000" dirty="0">
              <a:solidFill>
                <a:schemeClr val="tx1"/>
              </a:solidFill>
            </a:endParaRPr>
          </a:p>
        </p:txBody>
      </p:sp>
      <p:sp>
        <p:nvSpPr>
          <p:cNvPr id="2051" name="Rectangle 3"/>
          <p:cNvSpPr>
            <a:spLocks noGrp="1" noChangeArrowheads="1"/>
          </p:cNvSpPr>
          <p:nvPr>
            <p:ph type="subTitle" idx="1"/>
          </p:nvPr>
        </p:nvSpPr>
        <p:spPr>
          <a:xfrm>
            <a:off x="1371600" y="4453466"/>
            <a:ext cx="6400800" cy="1540934"/>
          </a:xfrm>
        </p:spPr>
        <p:txBody>
          <a:bodyPr/>
          <a:lstStyle/>
          <a:p>
            <a:endParaRPr lang="en-GB" sz="2400" b="1" dirty="0" smtClean="0">
              <a:latin typeface="Times" charset="0"/>
            </a:endParaRPr>
          </a:p>
          <a:p>
            <a:r>
              <a:rPr lang="en-GB" sz="2400" b="1" dirty="0" smtClean="0">
                <a:latin typeface="+mj-lt"/>
              </a:rPr>
              <a:t>Paul Black</a:t>
            </a:r>
            <a:r>
              <a:rPr lang="en-GB" sz="2400" b="1" dirty="0">
                <a:latin typeface="+mj-lt"/>
              </a:rPr>
              <a:t/>
            </a:r>
            <a:br>
              <a:rPr lang="en-GB" sz="2400" b="1" dirty="0">
                <a:latin typeface="+mj-lt"/>
              </a:rPr>
            </a:br>
            <a:r>
              <a:rPr lang="en-GB" sz="2400" dirty="0" smtClean="0">
                <a:latin typeface="+mj-lt"/>
              </a:rPr>
              <a:t>King’s </a:t>
            </a:r>
            <a:r>
              <a:rPr lang="en-GB" sz="2400" dirty="0">
                <a:latin typeface="+mj-lt"/>
              </a:rPr>
              <a:t>College,  London UK</a:t>
            </a:r>
            <a:endParaRPr lang="en-US" sz="2400" dirty="0">
              <a:latin typeface="+mj-lt"/>
            </a:endParaRPr>
          </a:p>
        </p:txBody>
      </p:sp>
    </p:spTree>
    <p:extLst>
      <p:ext uri="{BB962C8B-B14F-4D97-AF65-F5344CB8AC3E}">
        <p14:creationId xmlns:p14="http://schemas.microsoft.com/office/powerpoint/2010/main" val="35171392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Research Questions</a:t>
            </a:r>
          </a:p>
        </p:txBody>
      </p:sp>
      <p:sp>
        <p:nvSpPr>
          <p:cNvPr id="39939" name="Rectangle 3"/>
          <p:cNvSpPr>
            <a:spLocks noGrp="1" noChangeArrowheads="1"/>
          </p:cNvSpPr>
          <p:nvPr>
            <p:ph type="body" idx="1"/>
          </p:nvPr>
        </p:nvSpPr>
        <p:spPr/>
        <p:txBody>
          <a:bodyPr/>
          <a:lstStyle/>
          <a:p>
            <a:pPr>
              <a:lnSpc>
                <a:spcPct val="90000"/>
              </a:lnSpc>
            </a:pPr>
            <a:r>
              <a:rPr lang="en-US" dirty="0" smtClean="0"/>
              <a:t>Audit the present summative </a:t>
            </a:r>
            <a:r>
              <a:rPr lang="en-US" dirty="0"/>
              <a:t>assessment </a:t>
            </a:r>
            <a:r>
              <a:rPr lang="en-US" dirty="0" smtClean="0"/>
              <a:t>practices</a:t>
            </a:r>
          </a:p>
          <a:p>
            <a:pPr>
              <a:lnSpc>
                <a:spcPct val="90000"/>
              </a:lnSpc>
            </a:pPr>
            <a:endParaRPr lang="en-US" dirty="0" smtClean="0"/>
          </a:p>
          <a:p>
            <a:pPr>
              <a:lnSpc>
                <a:spcPct val="90000"/>
              </a:lnSpc>
            </a:pPr>
            <a:r>
              <a:rPr lang="en-US" dirty="0" smtClean="0"/>
              <a:t>How </a:t>
            </a:r>
            <a:r>
              <a:rPr lang="en-US" dirty="0"/>
              <a:t>do the processes of moderation support teacher learning about </a:t>
            </a:r>
            <a:r>
              <a:rPr lang="en-US" dirty="0" smtClean="0"/>
              <a:t>students’ progress?</a:t>
            </a:r>
          </a:p>
          <a:p>
            <a:pPr>
              <a:lnSpc>
                <a:spcPct val="90000"/>
              </a:lnSpc>
            </a:pPr>
            <a:endParaRPr lang="en-US" dirty="0"/>
          </a:p>
          <a:p>
            <a:pPr>
              <a:lnSpc>
                <a:spcPct val="90000"/>
              </a:lnSpc>
            </a:pPr>
            <a:r>
              <a:rPr lang="en-US" dirty="0"/>
              <a:t>How can these </a:t>
            </a:r>
            <a:r>
              <a:rPr lang="en-US" dirty="0" smtClean="0"/>
              <a:t>valid assessment systems </a:t>
            </a:r>
            <a:r>
              <a:rPr lang="en-US" dirty="0"/>
              <a:t>be implemented </a:t>
            </a:r>
            <a:r>
              <a:rPr lang="en-US" dirty="0" smtClean="0"/>
              <a:t>within departments </a:t>
            </a:r>
            <a:r>
              <a:rPr lang="en-US" sz="2800" dirty="0" smtClean="0">
                <a:solidFill>
                  <a:srgbClr val="1E19FF"/>
                </a:solidFill>
              </a:rPr>
              <a:t>? </a:t>
            </a:r>
          </a:p>
        </p:txBody>
      </p:sp>
    </p:spTree>
    <p:extLst>
      <p:ext uri="{BB962C8B-B14F-4D97-AF65-F5344CB8AC3E}">
        <p14:creationId xmlns:p14="http://schemas.microsoft.com/office/powerpoint/2010/main" val="66592564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smtClean="0"/>
              <a:t>Summative Assessment Purposes</a:t>
            </a:r>
            <a:endParaRPr lang="en-US" dirty="0"/>
          </a:p>
        </p:txBody>
      </p:sp>
      <p:sp>
        <p:nvSpPr>
          <p:cNvPr id="59395" name="Rectangle 3"/>
          <p:cNvSpPr>
            <a:spLocks noGrp="1" noChangeArrowheads="1"/>
          </p:cNvSpPr>
          <p:nvPr>
            <p:ph type="body" idx="1"/>
          </p:nvPr>
        </p:nvSpPr>
        <p:spPr>
          <a:xfrm>
            <a:off x="829733" y="1964267"/>
            <a:ext cx="7636933" cy="4161896"/>
          </a:xfrm>
        </p:spPr>
        <p:txBody>
          <a:bodyPr/>
          <a:lstStyle/>
          <a:p>
            <a:pPr algn="ctr">
              <a:buFontTx/>
              <a:buNone/>
            </a:pPr>
            <a:r>
              <a:rPr lang="en-US" sz="3400" dirty="0"/>
              <a:t>Decisions about teaching </a:t>
            </a:r>
            <a:r>
              <a:rPr lang="en-US" sz="3400" dirty="0" smtClean="0"/>
              <a:t>sets</a:t>
            </a:r>
            <a:endParaRPr lang="en-US" sz="3400" dirty="0"/>
          </a:p>
          <a:p>
            <a:pPr algn="ctr">
              <a:buFontTx/>
              <a:buNone/>
            </a:pPr>
            <a:r>
              <a:rPr lang="en-US" sz="3400" dirty="0"/>
              <a:t>Information for the next teacher</a:t>
            </a:r>
          </a:p>
          <a:p>
            <a:pPr algn="ctr">
              <a:buFontTx/>
              <a:buNone/>
            </a:pPr>
            <a:r>
              <a:rPr lang="en-US" sz="3400" dirty="0"/>
              <a:t>Reporting to Senior Management Team</a:t>
            </a:r>
          </a:p>
          <a:p>
            <a:pPr algn="ctr">
              <a:buFontTx/>
              <a:buNone/>
            </a:pPr>
            <a:r>
              <a:rPr lang="en-US" sz="3400" dirty="0"/>
              <a:t>Reporting to Parents</a:t>
            </a:r>
          </a:p>
          <a:p>
            <a:pPr algn="ctr">
              <a:buFontTx/>
              <a:buNone/>
            </a:pPr>
            <a:r>
              <a:rPr lang="en-US" sz="3400" dirty="0"/>
              <a:t>Target setting</a:t>
            </a:r>
          </a:p>
          <a:p>
            <a:pPr>
              <a:buFontTx/>
              <a:buNone/>
            </a:pPr>
            <a:r>
              <a:rPr lang="en-US" dirty="0">
                <a:solidFill>
                  <a:schemeClr val="accent2"/>
                </a:solidFill>
              </a:rPr>
              <a:t>	</a:t>
            </a:r>
            <a:endParaRPr lang="en-US" dirty="0"/>
          </a:p>
        </p:txBody>
      </p:sp>
    </p:spTree>
    <p:extLst>
      <p:ext uri="{BB962C8B-B14F-4D97-AF65-F5344CB8AC3E}">
        <p14:creationId xmlns:p14="http://schemas.microsoft.com/office/powerpoint/2010/main" val="41945880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500" fill="hold"/>
                                        <p:tgtEl>
                                          <p:spTgt spid="593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9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 calcmode="lin" valueType="num">
                                      <p:cBhvr additive="base">
                                        <p:cTn id="13" dur="500" fill="hold"/>
                                        <p:tgtEl>
                                          <p:spTgt spid="593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9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9395">
                                            <p:txEl>
                                              <p:pRg st="2" end="2"/>
                                            </p:txEl>
                                          </p:spTgt>
                                        </p:tgtEl>
                                        <p:attrNameLst>
                                          <p:attrName>style.visibility</p:attrName>
                                        </p:attrNameLst>
                                      </p:cBhvr>
                                      <p:to>
                                        <p:strVal val="visible"/>
                                      </p:to>
                                    </p:set>
                                    <p:anim calcmode="lin" valueType="num">
                                      <p:cBhvr additive="base">
                                        <p:cTn id="19" dur="500" fill="hold"/>
                                        <p:tgtEl>
                                          <p:spTgt spid="593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93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9395">
                                            <p:txEl>
                                              <p:pRg st="3" end="3"/>
                                            </p:txEl>
                                          </p:spTgt>
                                        </p:tgtEl>
                                        <p:attrNameLst>
                                          <p:attrName>style.visibility</p:attrName>
                                        </p:attrNameLst>
                                      </p:cBhvr>
                                      <p:to>
                                        <p:strVal val="visible"/>
                                      </p:to>
                                    </p:set>
                                    <p:anim calcmode="lin" valueType="num">
                                      <p:cBhvr additive="base">
                                        <p:cTn id="25" dur="500" fill="hold"/>
                                        <p:tgtEl>
                                          <p:spTgt spid="5939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93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9395">
                                            <p:txEl>
                                              <p:pRg st="4" end="4"/>
                                            </p:txEl>
                                          </p:spTgt>
                                        </p:tgtEl>
                                        <p:attrNameLst>
                                          <p:attrName>style.visibility</p:attrName>
                                        </p:attrNameLst>
                                      </p:cBhvr>
                                      <p:to>
                                        <p:strVal val="visible"/>
                                      </p:to>
                                    </p:set>
                                    <p:anim calcmode="lin" valueType="num">
                                      <p:cBhvr additive="base">
                                        <p:cTn id="31" dur="500" fill="hold"/>
                                        <p:tgtEl>
                                          <p:spTgt spid="5939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93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9395">
                                            <p:txEl>
                                              <p:pRg st="5" end="5"/>
                                            </p:txEl>
                                          </p:spTgt>
                                        </p:tgtEl>
                                        <p:attrNameLst>
                                          <p:attrName>style.visibility</p:attrName>
                                        </p:attrNameLst>
                                      </p:cBhvr>
                                      <p:to>
                                        <p:strVal val="visible"/>
                                      </p:to>
                                    </p:set>
                                    <p:anim calcmode="lin" valueType="num">
                                      <p:cBhvr additive="base">
                                        <p:cTn id="37" dur="500" fill="hold"/>
                                        <p:tgtEl>
                                          <p:spTgt spid="5939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939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normAutofit/>
          </a:bodyPr>
          <a:lstStyle/>
          <a:p>
            <a:r>
              <a:rPr lang="en-GB" b="1">
                <a:solidFill>
                  <a:schemeClr val="tx1"/>
                </a:solidFill>
                <a:latin typeface="Times New Roman" charset="0"/>
              </a:rPr>
              <a:t>Problems in the current practice and culture</a:t>
            </a:r>
            <a:endParaRPr lang="en-US" b="1">
              <a:solidFill>
                <a:schemeClr val="tx1"/>
              </a:solidFill>
              <a:latin typeface="Times New Roman" charset="0"/>
            </a:endParaRPr>
          </a:p>
        </p:txBody>
      </p:sp>
      <p:sp>
        <p:nvSpPr>
          <p:cNvPr id="134147" name="Rectangle 3"/>
          <p:cNvSpPr>
            <a:spLocks noGrp="1" noChangeArrowheads="1"/>
          </p:cNvSpPr>
          <p:nvPr>
            <p:ph type="body" idx="1"/>
          </p:nvPr>
        </p:nvSpPr>
        <p:spPr>
          <a:xfrm>
            <a:off x="457200" y="1930400"/>
            <a:ext cx="8229600" cy="4195763"/>
          </a:xfrm>
        </p:spPr>
        <p:txBody>
          <a:bodyPr/>
          <a:lstStyle/>
          <a:p>
            <a:pPr>
              <a:lnSpc>
                <a:spcPct val="90000"/>
              </a:lnSpc>
            </a:pPr>
            <a:r>
              <a:rPr lang="en-GB" sz="2800" dirty="0" smtClean="0">
                <a:latin typeface="Times New Roman" charset="0"/>
              </a:rPr>
              <a:t>The </a:t>
            </a:r>
            <a:r>
              <a:rPr lang="en-GB" sz="2800" dirty="0">
                <a:latin typeface="Times New Roman" charset="0"/>
              </a:rPr>
              <a:t>teacher</a:t>
            </a:r>
            <a:r>
              <a:rPr lang="en-GB" sz="2800" dirty="0">
                <a:latin typeface="Arial"/>
              </a:rPr>
              <a:t>’</a:t>
            </a:r>
            <a:r>
              <a:rPr lang="en-GB" sz="2800" dirty="0">
                <a:latin typeface="Times New Roman" charset="0"/>
              </a:rPr>
              <a:t> existing practices lacked the rigour and uniformity required</a:t>
            </a:r>
          </a:p>
          <a:p>
            <a:pPr>
              <a:lnSpc>
                <a:spcPct val="90000"/>
              </a:lnSpc>
            </a:pPr>
            <a:r>
              <a:rPr lang="en-GB" sz="2800" dirty="0">
                <a:latin typeface="Times New Roman" charset="0"/>
              </a:rPr>
              <a:t>There </a:t>
            </a:r>
            <a:r>
              <a:rPr lang="en-GB" sz="2800" dirty="0" smtClean="0">
                <a:latin typeface="Times New Roman" charset="0"/>
              </a:rPr>
              <a:t>was </a:t>
            </a:r>
            <a:r>
              <a:rPr lang="en-GB" sz="2800" dirty="0">
                <a:latin typeface="Times New Roman" charset="0"/>
              </a:rPr>
              <a:t>a general acceptance of the tests and tasks that they already do, despite their concerns that these assessment tools may be unfair, invalid, and unreliable in measuring the capabilities of their students. </a:t>
            </a:r>
          </a:p>
          <a:p>
            <a:pPr>
              <a:lnSpc>
                <a:spcPct val="90000"/>
              </a:lnSpc>
            </a:pPr>
            <a:r>
              <a:rPr lang="en-GB" sz="2800" dirty="0" smtClean="0">
                <a:latin typeface="Times New Roman" charset="0"/>
              </a:rPr>
              <a:t>Uncritical </a:t>
            </a:r>
            <a:r>
              <a:rPr lang="en-GB" sz="2800" dirty="0">
                <a:latin typeface="Times New Roman" charset="0"/>
              </a:rPr>
              <a:t>attitude that the teachers </a:t>
            </a:r>
            <a:r>
              <a:rPr lang="en-GB" sz="2800" dirty="0" smtClean="0">
                <a:latin typeface="Times New Roman" charset="0"/>
              </a:rPr>
              <a:t>had </a:t>
            </a:r>
            <a:r>
              <a:rPr lang="en-GB" sz="2800" dirty="0">
                <a:latin typeface="Times New Roman" charset="0"/>
              </a:rPr>
              <a:t>towards the task of making summative judgments</a:t>
            </a:r>
            <a:endParaRPr lang="en-US" sz="2800" dirty="0">
              <a:latin typeface="Times New Roman" charset="0"/>
            </a:endParaRPr>
          </a:p>
          <a:p>
            <a:pPr>
              <a:lnSpc>
                <a:spcPct val="90000"/>
              </a:lnSpc>
            </a:pPr>
            <a:endParaRPr lang="en-US" sz="2800" dirty="0">
              <a:latin typeface="Times New Roman" charset="0"/>
            </a:endParaRPr>
          </a:p>
        </p:txBody>
      </p:sp>
    </p:spTree>
    <p:extLst>
      <p:ext uri="{BB962C8B-B14F-4D97-AF65-F5344CB8AC3E}">
        <p14:creationId xmlns:p14="http://schemas.microsoft.com/office/powerpoint/2010/main" val="5541231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Maths SA Practices</a:t>
            </a:r>
          </a:p>
        </p:txBody>
      </p:sp>
      <p:sp>
        <p:nvSpPr>
          <p:cNvPr id="61443" name="Rectangle 3"/>
          <p:cNvSpPr>
            <a:spLocks noGrp="1" noChangeArrowheads="1"/>
          </p:cNvSpPr>
          <p:nvPr>
            <p:ph type="body" idx="1"/>
          </p:nvPr>
        </p:nvSpPr>
        <p:spPr>
          <a:xfrm>
            <a:off x="685800" y="1981200"/>
            <a:ext cx="8229600" cy="4114800"/>
          </a:xfrm>
        </p:spPr>
        <p:txBody>
          <a:bodyPr/>
          <a:lstStyle/>
          <a:p>
            <a:pPr algn="just">
              <a:lnSpc>
                <a:spcPct val="90000"/>
              </a:lnSpc>
              <a:buFontTx/>
              <a:buNone/>
            </a:pPr>
            <a:r>
              <a:rPr lang="en-GB" sz="2800"/>
              <a:t>Maths teachers used end-of-topic tests.</a:t>
            </a:r>
          </a:p>
          <a:p>
            <a:pPr algn="just">
              <a:lnSpc>
                <a:spcPct val="90000"/>
              </a:lnSpc>
              <a:buFontTx/>
              <a:buNone/>
            </a:pPr>
            <a:endParaRPr lang="en-GB" sz="2800"/>
          </a:p>
          <a:p>
            <a:pPr>
              <a:lnSpc>
                <a:spcPct val="90000"/>
              </a:lnSpc>
              <a:buFontTx/>
              <a:buNone/>
            </a:pPr>
            <a:r>
              <a:rPr lang="en-GB" sz="2800"/>
              <a:t>Derived questions from external examinations &amp;  textbooks </a:t>
            </a:r>
          </a:p>
          <a:p>
            <a:pPr algn="just">
              <a:lnSpc>
                <a:spcPct val="90000"/>
              </a:lnSpc>
              <a:buFontTx/>
              <a:buNone/>
            </a:pPr>
            <a:endParaRPr lang="en-GB" sz="2800"/>
          </a:p>
          <a:p>
            <a:pPr algn="just">
              <a:lnSpc>
                <a:spcPct val="90000"/>
              </a:lnSpc>
              <a:buFontTx/>
              <a:buNone/>
            </a:pPr>
            <a:r>
              <a:rPr lang="en-GB" sz="2800"/>
              <a:t>Teachers had not considered quality of tests nor how appropriate these tests where at assessing specific skills and conceptual understanding.</a:t>
            </a:r>
            <a:r>
              <a:rPr lang="en-GB" sz="2800">
                <a:latin typeface="Times" charset="0"/>
              </a:rPr>
              <a:t> </a:t>
            </a:r>
          </a:p>
          <a:p>
            <a:pPr algn="just">
              <a:lnSpc>
                <a:spcPct val="90000"/>
              </a:lnSpc>
              <a:buFontTx/>
              <a:buNone/>
            </a:pPr>
            <a:r>
              <a:rPr lang="en-GB" sz="2400">
                <a:latin typeface="Times" charset="0"/>
              </a:rPr>
              <a:t>		</a:t>
            </a:r>
            <a:endParaRPr lang="en-US" sz="2400"/>
          </a:p>
        </p:txBody>
      </p:sp>
    </p:spTree>
    <p:extLst>
      <p:ext uri="{BB962C8B-B14F-4D97-AF65-F5344CB8AC3E}">
        <p14:creationId xmlns:p14="http://schemas.microsoft.com/office/powerpoint/2010/main" val="108775555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DD69E146-5CC7-9045-B97A-56567651F118}" type="slidenum">
              <a:rPr lang="en-GB"/>
              <a:pPr>
                <a:defRPr/>
              </a:pPr>
              <a:t>14</a:t>
            </a:fld>
            <a:endParaRPr lang="en-GB"/>
          </a:p>
        </p:txBody>
      </p:sp>
      <p:sp>
        <p:nvSpPr>
          <p:cNvPr id="573442" name="Rectangle 2"/>
          <p:cNvSpPr>
            <a:spLocks noGrp="1" noChangeArrowheads="1"/>
          </p:cNvSpPr>
          <p:nvPr>
            <p:ph type="title"/>
          </p:nvPr>
        </p:nvSpPr>
        <p:spPr>
          <a:xfrm>
            <a:off x="562707" y="440267"/>
            <a:ext cx="7582225" cy="1769533"/>
          </a:xfrm>
        </p:spPr>
        <p:txBody>
          <a:bodyPr>
            <a:normAutofit/>
          </a:bodyPr>
          <a:lstStyle/>
          <a:p>
            <a:pPr marL="590550" indent="-590550" defTabSz="1103313">
              <a:lnSpc>
                <a:spcPct val="110000"/>
              </a:lnSpc>
              <a:defRPr/>
            </a:pPr>
            <a:r>
              <a:rPr lang="en-US" sz="3200" dirty="0" smtClean="0">
                <a:cs typeface="+mj-cs"/>
              </a:rPr>
              <a:t>Validity of Assessments</a:t>
            </a:r>
            <a:br>
              <a:rPr lang="en-US" sz="3200" dirty="0" smtClean="0">
                <a:cs typeface="+mj-cs"/>
              </a:rPr>
            </a:br>
            <a:r>
              <a:rPr lang="en-US" sz="3200" dirty="0" smtClean="0">
                <a:cs typeface="+mj-cs"/>
              </a:rPr>
              <a:t>What does it mean to be good at  - --</a:t>
            </a:r>
            <a:r>
              <a:rPr lang="en-US" sz="3200" b="0" dirty="0" smtClean="0">
                <a:cs typeface="+mj-cs"/>
              </a:rPr>
              <a:t> ?</a:t>
            </a:r>
            <a:r>
              <a:rPr lang="en-US" sz="3200" dirty="0" smtClean="0">
                <a:cs typeface="+mj-cs"/>
              </a:rPr>
              <a:t/>
            </a:r>
            <a:br>
              <a:rPr lang="en-US" sz="3200" dirty="0" smtClean="0">
                <a:cs typeface="+mj-cs"/>
              </a:rPr>
            </a:br>
            <a:endParaRPr lang="en-US" sz="1500" dirty="0" smtClean="0">
              <a:cs typeface="+mj-cs"/>
            </a:endParaRPr>
          </a:p>
        </p:txBody>
      </p:sp>
      <p:sp>
        <p:nvSpPr>
          <p:cNvPr id="573443" name="Rectangle 3"/>
          <p:cNvSpPr>
            <a:spLocks noGrp="1" noChangeArrowheads="1"/>
          </p:cNvSpPr>
          <p:nvPr>
            <p:ph type="body" idx="1"/>
          </p:nvPr>
        </p:nvSpPr>
        <p:spPr>
          <a:xfrm>
            <a:off x="254000" y="2209800"/>
            <a:ext cx="8568267" cy="4648199"/>
          </a:xfrm>
        </p:spPr>
        <p:txBody>
          <a:bodyPr>
            <a:normAutofit/>
          </a:bodyPr>
          <a:lstStyle/>
          <a:p>
            <a:pPr marL="379413" indent="-379413" defTabSz="1103313">
              <a:lnSpc>
                <a:spcPct val="120000"/>
              </a:lnSpc>
              <a:buFontTx/>
              <a:buNone/>
              <a:defRPr/>
            </a:pPr>
            <a:r>
              <a:rPr lang="en-GB" sz="2800" dirty="0" smtClean="0">
                <a:cs typeface="+mn-cs"/>
              </a:rPr>
              <a:t>	</a:t>
            </a:r>
            <a:r>
              <a:rPr lang="en-GB" sz="3000" dirty="0" smtClean="0"/>
              <a:t>The project made me think more critically about what exactly I was assessing. The first question I remember being asked (</a:t>
            </a:r>
            <a:r>
              <a:rPr lang="ja-JP" altLang="en-GB" sz="3000" dirty="0" smtClean="0">
                <a:latin typeface="Arial"/>
              </a:rPr>
              <a:t>‘</a:t>
            </a:r>
            <a:r>
              <a:rPr lang="en-GB" sz="3000" dirty="0" smtClean="0"/>
              <a:t>what does it mean to be good at English?</a:t>
            </a:r>
            <a:r>
              <a:rPr lang="en-GB" sz="3000" dirty="0" smtClean="0">
                <a:latin typeface="Arial"/>
              </a:rPr>
              <a:t>’</a:t>
            </a:r>
            <a:r>
              <a:rPr lang="en-GB" sz="3000" dirty="0" smtClean="0"/>
              <a:t>) gave me a different perspective on assessment. I find myself continually returning to this question. </a:t>
            </a:r>
            <a:r>
              <a:rPr lang="en-GB" sz="2800" dirty="0" smtClean="0">
                <a:solidFill>
                  <a:schemeClr val="accent5">
                    <a:lumMod val="50000"/>
                  </a:schemeClr>
                </a:solidFill>
                <a:cs typeface="+mn-cs"/>
              </a:rPr>
              <a:t>	</a:t>
            </a:r>
            <a:r>
              <a:rPr lang="en-GB" sz="1800" dirty="0" smtClean="0">
                <a:solidFill>
                  <a:schemeClr val="accent5">
                    <a:lumMod val="50000"/>
                  </a:schemeClr>
                </a:solidFill>
                <a:cs typeface="+mn-cs"/>
              </a:rPr>
              <a:t>	</a:t>
            </a:r>
            <a:r>
              <a:rPr lang="en-GB" sz="1800" dirty="0" smtClean="0">
                <a:solidFill>
                  <a:schemeClr val="accent2"/>
                </a:solidFill>
                <a:cs typeface="+mn-cs"/>
              </a:rPr>
              <a:t>		</a:t>
            </a:r>
          </a:p>
          <a:p>
            <a:pPr marL="379413" indent="-379413" defTabSz="1103313">
              <a:lnSpc>
                <a:spcPct val="120000"/>
              </a:lnSpc>
              <a:buFontTx/>
              <a:buNone/>
              <a:defRPr/>
            </a:pPr>
            <a:r>
              <a:rPr lang="en-GB" sz="1800" dirty="0">
                <a:solidFill>
                  <a:schemeClr val="accent2"/>
                </a:solidFill>
              </a:rPr>
              <a:t>	</a:t>
            </a:r>
            <a:r>
              <a:rPr lang="en-GB" sz="1800" dirty="0" smtClean="0">
                <a:solidFill>
                  <a:schemeClr val="accent2"/>
                </a:solidFill>
              </a:rPr>
              <a:t>			</a:t>
            </a:r>
            <a:r>
              <a:rPr lang="en-GB" sz="2800" dirty="0" smtClean="0">
                <a:cs typeface="+mn-cs"/>
              </a:rPr>
              <a:t>Teacher in King’s project</a:t>
            </a:r>
          </a:p>
          <a:p>
            <a:pPr marL="379413" indent="-379413" defTabSz="1103313">
              <a:lnSpc>
                <a:spcPct val="120000"/>
              </a:lnSpc>
              <a:buFontTx/>
              <a:buNone/>
              <a:defRPr/>
            </a:pPr>
            <a:r>
              <a:rPr lang="en-GB" sz="1800" dirty="0" smtClean="0">
                <a:solidFill>
                  <a:schemeClr val="accent2"/>
                </a:solidFill>
                <a:cs typeface="+mn-cs"/>
              </a:rPr>
              <a:t>				</a:t>
            </a:r>
            <a:r>
              <a:rPr lang="en-GB" sz="1600" dirty="0" smtClean="0">
                <a:solidFill>
                  <a:schemeClr val="accent1"/>
                </a:solidFill>
                <a:cs typeface="+mn-cs"/>
              </a:rPr>
              <a:t>		</a:t>
            </a:r>
          </a:p>
          <a:p>
            <a:pPr lvl="2" indent="69850" defTabSz="1103313">
              <a:lnSpc>
                <a:spcPct val="90000"/>
              </a:lnSpc>
              <a:defRPr/>
            </a:pPr>
            <a:endParaRPr lang="en-US" sz="1400" dirty="0" smtClean="0"/>
          </a:p>
        </p:txBody>
      </p:sp>
    </p:spTree>
    <p:extLst>
      <p:ext uri="{BB962C8B-B14F-4D97-AF65-F5344CB8AC3E}">
        <p14:creationId xmlns:p14="http://schemas.microsoft.com/office/powerpoint/2010/main" val="12073560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3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34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734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4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smtClean="0"/>
              <a:t>Learning Through Investigations</a:t>
            </a:r>
            <a:endParaRPr lang="en-US" sz="3200" dirty="0"/>
          </a:p>
        </p:txBody>
      </p:sp>
      <p:sp>
        <p:nvSpPr>
          <p:cNvPr id="3" name="Content Placeholder 2"/>
          <p:cNvSpPr>
            <a:spLocks noGrp="1"/>
          </p:cNvSpPr>
          <p:nvPr>
            <p:ph idx="1"/>
          </p:nvPr>
        </p:nvSpPr>
        <p:spPr>
          <a:xfrm>
            <a:off x="897466" y="1710267"/>
            <a:ext cx="7509445" cy="4946121"/>
          </a:xfrm>
        </p:spPr>
        <p:txBody>
          <a:bodyPr>
            <a:normAutofit/>
          </a:bodyPr>
          <a:lstStyle/>
          <a:p>
            <a:pPr marL="0" indent="0">
              <a:buNone/>
              <a:defRPr/>
            </a:pPr>
            <a:r>
              <a:rPr lang="en-US" sz="3200" dirty="0"/>
              <a:t>. . . at the end of units, they’d all be really nice investigations to do that would allow them to think about things that they’ve covered in class, but also, you know, be exposed to the investigations of how to do them, what to think about.  Because I was quite surprised at the beginning how they couldn’t ... they didn’t know how to do it. </a:t>
            </a:r>
            <a:r>
              <a:rPr lang="en-US" sz="2800" dirty="0"/>
              <a:t>				</a:t>
            </a:r>
            <a:r>
              <a:rPr lang="en-US" sz="2800" dirty="0" smtClean="0"/>
              <a:t>		 			Mathematics </a:t>
            </a:r>
            <a:r>
              <a:rPr lang="en-US" sz="2800" dirty="0"/>
              <a:t>teacher</a:t>
            </a:r>
            <a:endParaRPr lang="en-GB" sz="2800" dirty="0"/>
          </a:p>
        </p:txBody>
      </p:sp>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6F146FB7-6F02-D74F-AAA7-65DBDD87F1A8}" type="slidenum">
              <a:rPr lang="en-GB" smtClean="0"/>
              <a:pPr>
                <a:defRPr/>
              </a:pPr>
              <a:t>15</a:t>
            </a:fld>
            <a:endParaRPr lang="en-GB"/>
          </a:p>
        </p:txBody>
      </p:sp>
    </p:spTree>
    <p:extLst>
      <p:ext uri="{BB962C8B-B14F-4D97-AF65-F5344CB8AC3E}">
        <p14:creationId xmlns:p14="http://schemas.microsoft.com/office/powerpoint/2010/main" val="407920043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Moderation Meetings</a:t>
            </a:r>
            <a:endParaRPr lang="en-US" dirty="0"/>
          </a:p>
        </p:txBody>
      </p:sp>
      <p:sp>
        <p:nvSpPr>
          <p:cNvPr id="3" name="Content Placeholder 2"/>
          <p:cNvSpPr>
            <a:spLocks noGrp="1"/>
          </p:cNvSpPr>
          <p:nvPr>
            <p:ph idx="1"/>
          </p:nvPr>
        </p:nvSpPr>
        <p:spPr>
          <a:xfrm>
            <a:off x="829734" y="1600200"/>
            <a:ext cx="7857066" cy="4525963"/>
          </a:xfrm>
        </p:spPr>
        <p:txBody>
          <a:bodyPr/>
          <a:lstStyle/>
          <a:p>
            <a:pPr marL="0" indent="0">
              <a:buNone/>
            </a:pPr>
            <a:r>
              <a:rPr lang="en-US" dirty="0" smtClean="0"/>
              <a:t>. . . and we’ve had moderation meetings, we were together with the other schools, teachers in other schools looked at how rigorous our assessment would be and they </a:t>
            </a:r>
            <a:r>
              <a:rPr lang="en-US" dirty="0" err="1" smtClean="0"/>
              <a:t>criticised</a:t>
            </a:r>
            <a:r>
              <a:rPr lang="en-US" dirty="0" smtClean="0"/>
              <a:t> what, you know, our marking criteria (are). And we changed it, which is all being very positive .</a:t>
            </a:r>
          </a:p>
          <a:p>
            <a:pPr marL="914400" lvl="2" indent="0">
              <a:buNone/>
            </a:pPr>
            <a:r>
              <a:rPr lang="en-US" dirty="0"/>
              <a:t>	</a:t>
            </a:r>
            <a:r>
              <a:rPr lang="en-US" dirty="0" smtClean="0"/>
              <a:t>						</a:t>
            </a:r>
            <a:r>
              <a:rPr lang="en-US" sz="2800" dirty="0" smtClean="0"/>
              <a:t>Mathematics teacher</a:t>
            </a:r>
            <a:endParaRPr lang="en-US" sz="28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8C184F21-1759-4747-83C2-E32DA98B594E}" type="slidenum">
              <a:rPr lang="en-US" smtClean="0"/>
              <a:pPr/>
              <a:t>16</a:t>
            </a:fld>
            <a:endParaRPr lang="en-US"/>
          </a:p>
        </p:txBody>
      </p:sp>
    </p:spTree>
    <p:extLst>
      <p:ext uri="{BB962C8B-B14F-4D97-AF65-F5344CB8AC3E}">
        <p14:creationId xmlns:p14="http://schemas.microsoft.com/office/powerpoint/2010/main" val="38136208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5466" y="404814"/>
            <a:ext cx="5892149" cy="1728787"/>
          </a:xfrm>
        </p:spPr>
        <p:txBody>
          <a:bodyPr/>
          <a:lstStyle/>
          <a:p>
            <a:pPr>
              <a:defRPr/>
            </a:pPr>
            <a:r>
              <a:rPr lang="en-US" sz="3400" dirty="0" smtClean="0"/>
              <a:t>Moderation: teaching and learning</a:t>
            </a:r>
            <a:br>
              <a:rPr lang="en-US" sz="3400" dirty="0" smtClean="0"/>
            </a:br>
            <a:r>
              <a:rPr lang="en-US" sz="3400" dirty="0" smtClean="0"/>
              <a:t>conversations</a:t>
            </a:r>
            <a:endParaRPr lang="en-US" sz="3400" dirty="0"/>
          </a:p>
        </p:txBody>
      </p:sp>
      <p:sp>
        <p:nvSpPr>
          <p:cNvPr id="3" name="Content Placeholder 2"/>
          <p:cNvSpPr>
            <a:spLocks noGrp="1"/>
          </p:cNvSpPr>
          <p:nvPr>
            <p:ph idx="1"/>
          </p:nvPr>
        </p:nvSpPr>
        <p:spPr>
          <a:xfrm>
            <a:off x="880532" y="2276476"/>
            <a:ext cx="7526379" cy="4321175"/>
          </a:xfrm>
        </p:spPr>
        <p:txBody>
          <a:bodyPr>
            <a:normAutofit fontScale="85000" lnSpcReduction="20000"/>
          </a:bodyPr>
          <a:lstStyle/>
          <a:p>
            <a:pPr marL="0" indent="0">
              <a:lnSpc>
                <a:spcPct val="110000"/>
              </a:lnSpc>
              <a:buFontTx/>
              <a:buNone/>
              <a:defRPr/>
            </a:pPr>
            <a:r>
              <a:rPr lang="en-US" sz="3500" dirty="0"/>
              <a:t>I think its quite a healthy thing for a department to be doing because I think it will encourage people to have conversations and it’s about teaching and learning. . . . it really provides a discussion hopefully as well to talk about quality and you know what you think of was a success in English. Still really fundamental conversations. 	</a:t>
            </a:r>
            <a:endParaRPr lang="en-GB" sz="3500" dirty="0"/>
          </a:p>
          <a:p>
            <a:pPr marL="0" indent="0">
              <a:lnSpc>
                <a:spcPct val="110000"/>
              </a:lnSpc>
              <a:buFontTx/>
              <a:buNone/>
              <a:defRPr/>
            </a:pPr>
            <a:r>
              <a:rPr lang="en-US" sz="3000" i="1" dirty="0" smtClean="0">
                <a:solidFill>
                  <a:srgbClr val="0000FF"/>
                </a:solidFill>
              </a:rPr>
              <a:t>					</a:t>
            </a:r>
            <a:r>
              <a:rPr lang="en-GB" sz="2600" dirty="0" smtClean="0"/>
              <a:t>Teacher in King’s project</a:t>
            </a:r>
            <a:endParaRPr lang="en-GB" sz="2600" dirty="0"/>
          </a:p>
          <a:p>
            <a:pPr marL="0" indent="0">
              <a:buFontTx/>
              <a:buNone/>
              <a:defRPr/>
            </a:pPr>
            <a:r>
              <a:rPr lang="en-US" sz="2600" dirty="0"/>
              <a:t> </a:t>
            </a:r>
            <a:endParaRPr lang="en-GB" sz="2600" dirty="0"/>
          </a:p>
        </p:txBody>
      </p:sp>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05C11E5B-9AA7-384F-8F2F-D59485F6E710}" type="slidenum">
              <a:rPr lang="en-GB" smtClean="0"/>
              <a:pPr>
                <a:defRPr/>
              </a:pPr>
              <a:t>17</a:t>
            </a:fld>
            <a:endParaRPr lang="en-GB" dirty="0"/>
          </a:p>
        </p:txBody>
      </p:sp>
    </p:spTree>
    <p:extLst>
      <p:ext uri="{BB962C8B-B14F-4D97-AF65-F5344CB8AC3E}">
        <p14:creationId xmlns:p14="http://schemas.microsoft.com/office/powerpoint/2010/main" val="40129675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06B1EFE2-F779-DA41-B2B5-64AD78608875}" type="slidenum">
              <a:rPr lang="en-GB"/>
              <a:pPr>
                <a:defRPr/>
              </a:pPr>
              <a:t>18</a:t>
            </a:fld>
            <a:endParaRPr lang="en-GB"/>
          </a:p>
        </p:txBody>
      </p:sp>
      <p:sp>
        <p:nvSpPr>
          <p:cNvPr id="618498" name="Rectangle 2"/>
          <p:cNvSpPr>
            <a:spLocks noGrp="1" noChangeArrowheads="1"/>
          </p:cNvSpPr>
          <p:nvPr>
            <p:ph type="title"/>
          </p:nvPr>
        </p:nvSpPr>
        <p:spPr>
          <a:xfrm>
            <a:off x="1371600" y="304800"/>
            <a:ext cx="5640266" cy="1320800"/>
          </a:xfrm>
        </p:spPr>
        <p:txBody>
          <a:bodyPr>
            <a:normAutofit/>
          </a:bodyPr>
          <a:lstStyle/>
          <a:p>
            <a:pPr>
              <a:defRPr/>
            </a:pPr>
            <a:r>
              <a:rPr lang="en-GB" dirty="0" smtClean="0">
                <a:cs typeface="+mj-cs"/>
              </a:rPr>
              <a:t>Teachers’ Summative Assessment  Confidence</a:t>
            </a:r>
          </a:p>
        </p:txBody>
      </p:sp>
      <p:sp>
        <p:nvSpPr>
          <p:cNvPr id="618499" name="Rectangle 3"/>
          <p:cNvSpPr>
            <a:spLocks noGrp="1" noChangeArrowheads="1"/>
          </p:cNvSpPr>
          <p:nvPr>
            <p:ph type="body" idx="1"/>
          </p:nvPr>
        </p:nvSpPr>
        <p:spPr>
          <a:xfrm>
            <a:off x="252047" y="1844676"/>
            <a:ext cx="8280889" cy="5013324"/>
          </a:xfrm>
        </p:spPr>
        <p:txBody>
          <a:bodyPr>
            <a:normAutofit fontScale="85000" lnSpcReduction="20000"/>
          </a:bodyPr>
          <a:lstStyle/>
          <a:p>
            <a:pPr>
              <a:lnSpc>
                <a:spcPct val="120000"/>
              </a:lnSpc>
              <a:spcAft>
                <a:spcPts val="1200"/>
              </a:spcAft>
              <a:buFontTx/>
              <a:buNone/>
              <a:defRPr/>
            </a:pPr>
            <a:r>
              <a:rPr lang="en-GB" dirty="0"/>
              <a:t> </a:t>
            </a:r>
            <a:r>
              <a:rPr lang="en-GB" dirty="0" smtClean="0"/>
              <a:t>  </a:t>
            </a:r>
            <a:r>
              <a:rPr lang="en-GB" sz="3900" dirty="0" smtClean="0">
                <a:cs typeface="+mn-cs"/>
              </a:rPr>
              <a:t> </a:t>
            </a:r>
            <a:r>
              <a:rPr lang="en-GB" sz="4100" dirty="0" smtClean="0">
                <a:cs typeface="+mn-cs"/>
              </a:rPr>
              <a:t> But I think if all the teachers had more, possibly more ownership of what we are actually doing in terms of summative assessment then you would have more confidence in saying to parents, which I think is one of the biggest things I find with lower school.</a:t>
            </a:r>
            <a:r>
              <a:rPr lang="en-GB" sz="3200" dirty="0" smtClean="0">
                <a:cs typeface="+mn-cs"/>
              </a:rPr>
              <a:t>		</a:t>
            </a:r>
            <a:r>
              <a:rPr lang="en-GB" sz="3800" dirty="0" smtClean="0">
                <a:cs typeface="+mn-cs"/>
              </a:rPr>
              <a:t>		</a:t>
            </a:r>
          </a:p>
          <a:p>
            <a:pPr>
              <a:lnSpc>
                <a:spcPct val="120000"/>
              </a:lnSpc>
              <a:spcAft>
                <a:spcPts val="1200"/>
              </a:spcAft>
              <a:buFontTx/>
              <a:buNone/>
              <a:defRPr/>
            </a:pPr>
            <a:r>
              <a:rPr lang="en-GB" sz="3800" i="1" dirty="0"/>
              <a:t>	</a:t>
            </a:r>
            <a:r>
              <a:rPr lang="en-GB" sz="3800" i="1" dirty="0" smtClean="0"/>
              <a:t>							</a:t>
            </a:r>
            <a:r>
              <a:rPr lang="en-GB" sz="3200" i="1" dirty="0" smtClean="0">
                <a:cs typeface="+mn-cs"/>
              </a:rPr>
              <a:t>Mathematics teacher</a:t>
            </a:r>
            <a:endParaRPr lang="en-GB" sz="3200" dirty="0" smtClean="0">
              <a:cs typeface="+mn-cs"/>
            </a:endParaRPr>
          </a:p>
          <a:p>
            <a:pPr lvl="1">
              <a:lnSpc>
                <a:spcPct val="86000"/>
              </a:lnSpc>
              <a:spcAft>
                <a:spcPts val="1200"/>
              </a:spcAft>
              <a:buFontTx/>
              <a:buNone/>
              <a:defRPr/>
            </a:pPr>
            <a:r>
              <a:rPr lang="en-US" sz="2400" dirty="0" smtClean="0">
                <a:latin typeface="Times New Roman" charset="0"/>
              </a:rPr>
              <a:t>  </a:t>
            </a:r>
          </a:p>
        </p:txBody>
      </p:sp>
    </p:spTree>
    <p:extLst>
      <p:ext uri="{BB962C8B-B14F-4D97-AF65-F5344CB8AC3E}">
        <p14:creationId xmlns:p14="http://schemas.microsoft.com/office/powerpoint/2010/main" val="26711975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089" y="372533"/>
            <a:ext cx="7568711" cy="1761067"/>
          </a:xfrm>
        </p:spPr>
        <p:txBody>
          <a:bodyPr>
            <a:noAutofit/>
          </a:bodyPr>
          <a:lstStyle/>
          <a:p>
            <a:pPr>
              <a:defRPr/>
            </a:pPr>
            <a:r>
              <a:rPr lang="en-US" sz="3400" dirty="0" smtClean="0"/>
              <a:t> Moderation</a:t>
            </a:r>
            <a:r>
              <a:rPr lang="en-US" sz="3400" dirty="0"/>
              <a:t>: </a:t>
            </a:r>
            <a:br>
              <a:rPr lang="en-US" sz="3400" dirty="0"/>
            </a:br>
            <a:r>
              <a:rPr lang="en-US" sz="3400" dirty="0"/>
              <a:t>Collaborative Professional Development</a:t>
            </a:r>
          </a:p>
        </p:txBody>
      </p:sp>
      <p:sp>
        <p:nvSpPr>
          <p:cNvPr id="3" name="Content Placeholder 2"/>
          <p:cNvSpPr>
            <a:spLocks noGrp="1"/>
          </p:cNvSpPr>
          <p:nvPr>
            <p:ph idx="1"/>
          </p:nvPr>
        </p:nvSpPr>
        <p:spPr>
          <a:xfrm>
            <a:off x="405912" y="2276476"/>
            <a:ext cx="8001000" cy="4379913"/>
          </a:xfrm>
        </p:spPr>
        <p:txBody>
          <a:bodyPr>
            <a:normAutofit lnSpcReduction="10000"/>
          </a:bodyPr>
          <a:lstStyle/>
          <a:p>
            <a:pPr marL="0" indent="0">
              <a:lnSpc>
                <a:spcPct val="120000"/>
              </a:lnSpc>
              <a:buFontTx/>
              <a:buNone/>
              <a:defRPr/>
            </a:pPr>
            <a:r>
              <a:rPr lang="en-US" sz="2800" dirty="0">
                <a:latin typeface="Helvetica" charset="0"/>
                <a:ea typeface="ＭＳ Ｐゴシック" charset="0"/>
              </a:rPr>
              <a:t>Similarly, teachers who examined student data together and worked out as a group what its implications were for deciding how best to help those under-achieving, difficult-to-move students, had higher achieving students than those schools where such a collective examination, diagnosis and problem-solving cycle did not operate.		</a:t>
            </a:r>
            <a:r>
              <a:rPr lang="en-US" sz="2800" dirty="0" smtClean="0">
                <a:latin typeface="Helvetica" charset="0"/>
                <a:ea typeface="ＭＳ Ｐゴシック" charset="0"/>
              </a:rPr>
              <a:t> </a:t>
            </a:r>
          </a:p>
          <a:p>
            <a:pPr marL="0" indent="0">
              <a:lnSpc>
                <a:spcPct val="120000"/>
              </a:lnSpc>
              <a:buFontTx/>
              <a:buNone/>
              <a:defRPr/>
            </a:pPr>
            <a:r>
              <a:rPr lang="en-US" sz="2400" dirty="0" smtClean="0">
                <a:latin typeface="Helvetica" charset="0"/>
                <a:ea typeface="ＭＳ Ｐゴシック" charset="0"/>
              </a:rPr>
              <a:t>          New </a:t>
            </a:r>
            <a:r>
              <a:rPr lang="en-US" sz="2400" dirty="0">
                <a:latin typeface="Helvetica" charset="0"/>
                <a:ea typeface="ＭＳ Ｐゴシック" charset="0"/>
              </a:rPr>
              <a:t>Zealand :  Parr and </a:t>
            </a:r>
            <a:r>
              <a:rPr lang="en-US" sz="2400" dirty="0" err="1">
                <a:latin typeface="Helvetica" charset="0"/>
                <a:ea typeface="ＭＳ Ｐゴシック" charset="0"/>
              </a:rPr>
              <a:t>Timperley</a:t>
            </a:r>
            <a:r>
              <a:rPr lang="en-US" sz="2400" dirty="0">
                <a:latin typeface="Helvetica" charset="0"/>
                <a:ea typeface="ＭＳ Ｐゴシック" charset="0"/>
              </a:rPr>
              <a:t>, 2008, p.69</a:t>
            </a:r>
          </a:p>
        </p:txBody>
      </p:sp>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93B72E83-A1E9-094B-9F7F-6261D9FE0281}" type="slidenum">
              <a:rPr lang="en-GB" smtClean="0"/>
              <a:pPr>
                <a:defRPr/>
              </a:pPr>
              <a:t>19</a:t>
            </a:fld>
            <a:endParaRPr lang="en-GB"/>
          </a:p>
        </p:txBody>
      </p:sp>
    </p:spTree>
    <p:extLst>
      <p:ext uri="{BB962C8B-B14F-4D97-AF65-F5344CB8AC3E}">
        <p14:creationId xmlns:p14="http://schemas.microsoft.com/office/powerpoint/2010/main" val="12719564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fld id="{509CBEC0-3004-C045-9701-180C4B57B95B}" type="slidenum">
              <a:rPr lang="en-GB"/>
              <a:pPr/>
              <a:t>2</a:t>
            </a:fld>
            <a:endParaRPr lang="en-GB"/>
          </a:p>
        </p:txBody>
      </p:sp>
      <p:sp>
        <p:nvSpPr>
          <p:cNvPr id="372738" name="Rectangle 2"/>
          <p:cNvSpPr>
            <a:spLocks noGrp="1" noChangeArrowheads="1"/>
          </p:cNvSpPr>
          <p:nvPr>
            <p:ph type="title"/>
          </p:nvPr>
        </p:nvSpPr>
        <p:spPr>
          <a:xfrm>
            <a:off x="457200" y="274638"/>
            <a:ext cx="8229600" cy="1858962"/>
          </a:xfrm>
        </p:spPr>
        <p:txBody>
          <a:bodyPr>
            <a:normAutofit/>
          </a:bodyPr>
          <a:lstStyle/>
          <a:p>
            <a:r>
              <a:rPr lang="en-GB" sz="3200" dirty="0" smtClean="0">
                <a:solidFill>
                  <a:schemeClr val="tx1"/>
                </a:solidFill>
              </a:rPr>
              <a:t>1998/9 Task Group on Assessment and Testing</a:t>
            </a:r>
            <a:br>
              <a:rPr lang="en-GB" sz="3200" dirty="0" smtClean="0">
                <a:solidFill>
                  <a:schemeClr val="tx1"/>
                </a:solidFill>
              </a:rPr>
            </a:br>
            <a:r>
              <a:rPr lang="en-GB" sz="3200" dirty="0" smtClean="0"/>
              <a:t>report to Kenneth Baker</a:t>
            </a:r>
            <a:br>
              <a:rPr lang="en-GB" sz="3200" dirty="0" smtClean="0"/>
            </a:br>
            <a:r>
              <a:rPr lang="en-GB" sz="3200" dirty="0" smtClean="0">
                <a:solidFill>
                  <a:schemeClr val="tx1"/>
                </a:solidFill>
              </a:rPr>
              <a:t> recommendations about </a:t>
            </a:r>
            <a:r>
              <a:rPr lang="en-GB" sz="3200" dirty="0">
                <a:solidFill>
                  <a:schemeClr val="tx1"/>
                </a:solidFill>
              </a:rPr>
              <a:t>teachers</a:t>
            </a:r>
            <a:r>
              <a:rPr lang="ja-JP" altLang="en-GB" sz="3200" dirty="0">
                <a:solidFill>
                  <a:schemeClr val="tx1"/>
                </a:solidFill>
                <a:latin typeface="Arial"/>
              </a:rPr>
              <a:t>’</a:t>
            </a:r>
            <a:r>
              <a:rPr lang="en-GB" sz="3200" dirty="0">
                <a:solidFill>
                  <a:schemeClr val="tx1"/>
                </a:solidFill>
              </a:rPr>
              <a:t> role</a:t>
            </a:r>
            <a:endParaRPr lang="en-GB" sz="3200" dirty="0"/>
          </a:p>
        </p:txBody>
      </p:sp>
      <p:sp>
        <p:nvSpPr>
          <p:cNvPr id="372739" name="Rectangle 3"/>
          <p:cNvSpPr>
            <a:spLocks noGrp="1" noChangeArrowheads="1"/>
          </p:cNvSpPr>
          <p:nvPr>
            <p:ph type="body" idx="1"/>
          </p:nvPr>
        </p:nvSpPr>
        <p:spPr>
          <a:xfrm>
            <a:off x="0" y="1947332"/>
            <a:ext cx="8862646" cy="4605867"/>
          </a:xfrm>
        </p:spPr>
        <p:txBody>
          <a:bodyPr/>
          <a:lstStyle/>
          <a:p>
            <a:pPr marL="403225" lvl="2" indent="0" algn="just">
              <a:lnSpc>
                <a:spcPct val="90000"/>
              </a:lnSpc>
              <a:buNone/>
            </a:pPr>
            <a:endParaRPr lang="en-GB" sz="1800" dirty="0">
              <a:latin typeface="Arial" charset="0"/>
            </a:endParaRPr>
          </a:p>
          <a:p>
            <a:pPr marL="438150" lvl="2" indent="-34925" algn="just">
              <a:lnSpc>
                <a:spcPct val="90000"/>
              </a:lnSpc>
            </a:pPr>
            <a:r>
              <a:rPr lang="en-GB" sz="2200" dirty="0">
                <a:latin typeface="Arial" charset="0"/>
              </a:rPr>
              <a:t>14.	The national assessment system should be based on a combination of moderated teachers' ratings and standardised assessment tasks.  </a:t>
            </a:r>
            <a:r>
              <a:rPr lang="en-GB" sz="2200" i="1" dirty="0">
                <a:latin typeface="Arial" charset="0"/>
              </a:rPr>
              <a:t>(Paragraph 63)</a:t>
            </a:r>
          </a:p>
          <a:p>
            <a:pPr marL="0" indent="22225" algn="just">
              <a:lnSpc>
                <a:spcPct val="90000"/>
              </a:lnSpc>
            </a:pPr>
            <a:endParaRPr lang="en-GB" sz="2200" i="1" dirty="0">
              <a:latin typeface="Arial" charset="0"/>
            </a:endParaRPr>
          </a:p>
          <a:p>
            <a:pPr marL="438150" lvl="2" indent="-34925" algn="just">
              <a:lnSpc>
                <a:spcPct val="90000"/>
              </a:lnSpc>
            </a:pPr>
            <a:r>
              <a:rPr lang="en-GB" sz="2200" dirty="0">
                <a:latin typeface="Arial" charset="0"/>
              </a:rPr>
              <a:t>15.	Group moderation should be an integral part of the national assessment system.  It should be used to produce the agreed combination of moderated teachers' ratings and the results of the national tests.  </a:t>
            </a:r>
            <a:r>
              <a:rPr lang="en-GB" sz="2200" i="1" dirty="0">
                <a:latin typeface="Arial" charset="0"/>
              </a:rPr>
              <a:t>(Paragraph 77)</a:t>
            </a:r>
            <a:endParaRPr lang="en-GB" sz="2200" dirty="0">
              <a:latin typeface="Arial" charset="0"/>
            </a:endParaRPr>
          </a:p>
          <a:p>
            <a:pPr marL="0" indent="22225" algn="just">
              <a:lnSpc>
                <a:spcPct val="90000"/>
              </a:lnSpc>
            </a:pPr>
            <a:endParaRPr lang="en-GB" sz="2200" dirty="0">
              <a:latin typeface="Arial" charset="0"/>
            </a:endParaRPr>
          </a:p>
          <a:p>
            <a:pPr marL="438150" lvl="2" indent="-34925" algn="just">
              <a:lnSpc>
                <a:spcPct val="90000"/>
              </a:lnSpc>
            </a:pPr>
            <a:r>
              <a:rPr lang="en-GB" sz="2200" dirty="0">
                <a:latin typeface="Arial" charset="0"/>
              </a:rPr>
              <a:t>17.	The final reports on individual pupils to their parents should be the responsibility of the teacher, supported by standardised assessment tasks and group moderation.  </a:t>
            </a:r>
            <a:r>
              <a:rPr lang="en-GB" sz="2200" i="1" dirty="0">
                <a:latin typeface="Arial" charset="0"/>
              </a:rPr>
              <a:t>(Paragraph 80)</a:t>
            </a:r>
            <a:endParaRPr lang="en-GB" sz="2200" dirty="0">
              <a:latin typeface="Arial" charset="0"/>
            </a:endParaRPr>
          </a:p>
          <a:p>
            <a:pPr marL="438150" lvl="2" indent="-34925" algn="just">
              <a:lnSpc>
                <a:spcPct val="90000"/>
              </a:lnSpc>
              <a:buFontTx/>
              <a:buNone/>
            </a:pPr>
            <a:endParaRPr lang="en-GB" sz="2400" dirty="0">
              <a:latin typeface="Arial" charset="0"/>
            </a:endParaRPr>
          </a:p>
          <a:p>
            <a:pPr marL="438150" lvl="2" indent="-34925" algn="just">
              <a:lnSpc>
                <a:spcPct val="90000"/>
              </a:lnSpc>
              <a:buFont typeface="Arial" charset="0"/>
              <a:buAutoNum type="arabicPeriod"/>
            </a:pPr>
            <a:endParaRPr lang="en-GB" sz="1800" dirty="0">
              <a:latin typeface="Arial" charset="0"/>
            </a:endParaRPr>
          </a:p>
          <a:p>
            <a:pPr marL="0" indent="22225">
              <a:lnSpc>
                <a:spcPct val="60000"/>
              </a:lnSpc>
            </a:pPr>
            <a:endParaRPr lang="en-GB" sz="1600" dirty="0">
              <a:latin typeface="Times" charset="0"/>
              <a:cs typeface="Times" charset="0"/>
            </a:endParaRPr>
          </a:p>
        </p:txBody>
      </p:sp>
    </p:spTree>
    <p:extLst>
      <p:ext uri="{BB962C8B-B14F-4D97-AF65-F5344CB8AC3E}">
        <p14:creationId xmlns:p14="http://schemas.microsoft.com/office/powerpoint/2010/main" val="405306700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9BA8D6D2-4039-8040-8DB0-CBA8B06CA34C}" type="slidenum">
              <a:rPr lang="en-GB"/>
              <a:pPr>
                <a:defRPr/>
              </a:pPr>
              <a:t>20</a:t>
            </a:fld>
            <a:endParaRPr lang="en-GB"/>
          </a:p>
        </p:txBody>
      </p:sp>
      <p:sp>
        <p:nvSpPr>
          <p:cNvPr id="594946" name="Rectangle 2"/>
          <p:cNvSpPr>
            <a:spLocks noGrp="1" noChangeArrowheads="1"/>
          </p:cNvSpPr>
          <p:nvPr>
            <p:ph type="title"/>
          </p:nvPr>
        </p:nvSpPr>
        <p:spPr>
          <a:xfrm>
            <a:off x="1213339" y="280988"/>
            <a:ext cx="5750169" cy="990600"/>
          </a:xfrm>
        </p:spPr>
        <p:txBody>
          <a:bodyPr lIns="83019" tIns="40781" rIns="83019" bIns="40781">
            <a:normAutofit/>
          </a:bodyPr>
          <a:lstStyle/>
          <a:p>
            <a:pPr>
              <a:defRPr/>
            </a:pPr>
            <a:r>
              <a:rPr lang="en-GB" sz="3600" dirty="0" smtClean="0">
                <a:cs typeface="+mj-cs"/>
              </a:rPr>
              <a:t>Validity in the future?</a:t>
            </a:r>
            <a:endParaRPr lang="en-GB" sz="3600" b="0" dirty="0" smtClean="0">
              <a:cs typeface="+mj-cs"/>
            </a:endParaRPr>
          </a:p>
        </p:txBody>
      </p:sp>
      <p:sp>
        <p:nvSpPr>
          <p:cNvPr id="594947" name="Rectangle 3"/>
          <p:cNvSpPr>
            <a:spLocks noGrp="1" noChangeArrowheads="1"/>
          </p:cNvSpPr>
          <p:nvPr>
            <p:ph type="body" idx="1"/>
          </p:nvPr>
        </p:nvSpPr>
        <p:spPr>
          <a:xfrm>
            <a:off x="323851" y="1405467"/>
            <a:ext cx="8584223" cy="5113866"/>
          </a:xfrm>
        </p:spPr>
        <p:txBody>
          <a:bodyPr lIns="83019" tIns="40781" rIns="83019" bIns="40781">
            <a:normAutofit fontScale="92500" lnSpcReduction="10000"/>
          </a:bodyPr>
          <a:lstStyle/>
          <a:p>
            <a:pPr marL="363538" lvl="2" indent="0" defTabSz="1103313">
              <a:lnSpc>
                <a:spcPct val="110000"/>
              </a:lnSpc>
              <a:buFontTx/>
              <a:buNone/>
              <a:tabLst>
                <a:tab pos="355600" algn="l"/>
              </a:tabLst>
              <a:defRPr/>
            </a:pPr>
            <a:r>
              <a:rPr lang="en-US" sz="3000" dirty="0" smtClean="0"/>
              <a:t>… the teacher is increasingly being seen as the primary assessor in the most important aspects of assessment. The broadening of assessment is based on a view that there are aspects of learning that are important but cannot be adequately assessed by formal external tests.  These aspects require human judgment to integrate the many elements of performance </a:t>
            </a:r>
            <a:r>
              <a:rPr lang="en-US" sz="3000" dirty="0" err="1" smtClean="0"/>
              <a:t>behaviours</a:t>
            </a:r>
            <a:r>
              <a:rPr lang="en-US" sz="3000" dirty="0" smtClean="0"/>
              <a:t> that are required in dealing with authentic assessment tasks. 	</a:t>
            </a:r>
          </a:p>
          <a:p>
            <a:pPr marL="363538" lvl="2" indent="0" defTabSz="1103313">
              <a:lnSpc>
                <a:spcPct val="90000"/>
              </a:lnSpc>
              <a:buFontTx/>
              <a:buNone/>
              <a:tabLst>
                <a:tab pos="355600" algn="l"/>
              </a:tabLst>
              <a:defRPr/>
            </a:pPr>
            <a:endParaRPr lang="en-GB" sz="3000" b="1" dirty="0" smtClean="0">
              <a:solidFill>
                <a:schemeClr val="accent1"/>
              </a:solidFill>
            </a:endParaRPr>
          </a:p>
          <a:p>
            <a:pPr marL="0" indent="0" defTabSz="1103313">
              <a:lnSpc>
                <a:spcPct val="90000"/>
              </a:lnSpc>
              <a:tabLst>
                <a:tab pos="355600" algn="l"/>
              </a:tabLst>
              <a:defRPr/>
            </a:pPr>
            <a:r>
              <a:rPr lang="en-US" sz="1800" dirty="0" smtClean="0">
                <a:cs typeface="+mn-cs"/>
              </a:rPr>
              <a:t>	p.31 in </a:t>
            </a:r>
            <a:r>
              <a:rPr lang="en-GB" sz="1800" dirty="0" smtClean="0">
                <a:cs typeface="+mn-cs"/>
              </a:rPr>
              <a:t>Stanley, G., </a:t>
            </a:r>
            <a:r>
              <a:rPr lang="en-GB" sz="1800" dirty="0" err="1" smtClean="0">
                <a:cs typeface="+mn-cs"/>
              </a:rPr>
              <a:t>MacCann</a:t>
            </a:r>
            <a:r>
              <a:rPr lang="en-GB" sz="1800" dirty="0" smtClean="0">
                <a:cs typeface="+mn-cs"/>
              </a:rPr>
              <a:t>, R., Gardner, J., Reynolds, L. &amp; Wild, I. (2009). </a:t>
            </a:r>
            <a:r>
              <a:rPr lang="en-GB" sz="1800" i="1" dirty="0" smtClean="0">
                <a:cs typeface="+mn-cs"/>
              </a:rPr>
              <a:t> Review of 	teacher assessment: what works best and issues for development. </a:t>
            </a:r>
            <a:r>
              <a:rPr lang="en-GB" sz="1800" dirty="0" smtClean="0">
                <a:cs typeface="+mn-cs"/>
              </a:rPr>
              <a:t>Oxford University                                                    	Centre for Educational Development; Report commissioned by the QCA.</a:t>
            </a:r>
            <a:endParaRPr lang="en-US" sz="1800" dirty="0" smtClean="0">
              <a:cs typeface="+mn-cs"/>
            </a:endParaRPr>
          </a:p>
          <a:p>
            <a:pPr marL="0" indent="0" defTabSz="1103313">
              <a:lnSpc>
                <a:spcPct val="90000"/>
              </a:lnSpc>
              <a:tabLst>
                <a:tab pos="355600" algn="l"/>
              </a:tabLst>
              <a:defRPr/>
            </a:pPr>
            <a:endParaRPr lang="en-GB" dirty="0" smtClean="0">
              <a:cs typeface="+mn-cs"/>
            </a:endParaRPr>
          </a:p>
          <a:p>
            <a:pPr marL="0" indent="0" defTabSz="1103313">
              <a:lnSpc>
                <a:spcPct val="90000"/>
              </a:lnSpc>
              <a:tabLst>
                <a:tab pos="355600" algn="l"/>
              </a:tabLst>
              <a:defRPr/>
            </a:pPr>
            <a:endParaRPr lang="en-GB" sz="600" dirty="0" smtClean="0">
              <a:cs typeface="+mn-cs"/>
            </a:endParaRPr>
          </a:p>
          <a:p>
            <a:pPr marL="0" indent="0" defTabSz="1103313">
              <a:lnSpc>
                <a:spcPct val="90000"/>
              </a:lnSpc>
              <a:tabLst>
                <a:tab pos="355600" algn="l"/>
              </a:tabLst>
              <a:defRPr/>
            </a:pPr>
            <a:endParaRPr lang="en-GB" sz="200" dirty="0" smtClean="0">
              <a:cs typeface="+mn-cs"/>
            </a:endParaRPr>
          </a:p>
          <a:p>
            <a:pPr marL="0" indent="0" defTabSz="1103313">
              <a:lnSpc>
                <a:spcPct val="90000"/>
              </a:lnSpc>
              <a:tabLst>
                <a:tab pos="355600" algn="l"/>
              </a:tabLst>
              <a:defRPr/>
            </a:pPr>
            <a:endParaRPr lang="en-GB" sz="200" dirty="0" smtClean="0">
              <a:cs typeface="+mn-cs"/>
            </a:endParaRPr>
          </a:p>
          <a:p>
            <a:pPr marL="0" indent="0" defTabSz="1103313">
              <a:lnSpc>
                <a:spcPct val="90000"/>
              </a:lnSpc>
              <a:tabLst>
                <a:tab pos="355600" algn="l"/>
              </a:tabLst>
              <a:defRPr/>
            </a:pPr>
            <a:endParaRPr lang="en-GB" sz="200" dirty="0" smtClean="0">
              <a:cs typeface="+mn-cs"/>
            </a:endParaRPr>
          </a:p>
        </p:txBody>
      </p:sp>
    </p:spTree>
    <p:extLst>
      <p:ext uri="{BB962C8B-B14F-4D97-AF65-F5344CB8AC3E}">
        <p14:creationId xmlns:p14="http://schemas.microsoft.com/office/powerpoint/2010/main" val="314565193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4947">
                                            <p:txEl>
                                              <p:pRg st="0" end="0"/>
                                            </p:txEl>
                                          </p:spTgt>
                                        </p:tgtEl>
                                        <p:attrNameLst>
                                          <p:attrName>style.visibility</p:attrName>
                                        </p:attrNameLst>
                                      </p:cBhvr>
                                      <p:to>
                                        <p:strVal val="visible"/>
                                      </p:to>
                                    </p:set>
                                    <p:animEffect transition="in" filter="fade">
                                      <p:cBhvr>
                                        <p:cTn id="7" dur="500"/>
                                        <p:tgtEl>
                                          <p:spTgt spid="5949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4947">
                                            <p:txEl>
                                              <p:pRg st="2" end="2"/>
                                            </p:txEl>
                                          </p:spTgt>
                                        </p:tgtEl>
                                        <p:attrNameLst>
                                          <p:attrName>style.visibility</p:attrName>
                                        </p:attrNameLst>
                                      </p:cBhvr>
                                      <p:to>
                                        <p:strVal val="visible"/>
                                      </p:to>
                                    </p:set>
                                    <p:animEffect transition="in" filter="fade">
                                      <p:cBhvr>
                                        <p:cTn id="12" dur="500"/>
                                        <p:tgtEl>
                                          <p:spTgt spid="5949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94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fld id="{5F9BFF48-977B-824E-82E0-45EFF7FA2CB4}" type="slidenum">
              <a:rPr lang="en-GB"/>
              <a:pPr/>
              <a:t>21</a:t>
            </a:fld>
            <a:endParaRPr lang="en-GB"/>
          </a:p>
        </p:txBody>
      </p:sp>
      <p:sp>
        <p:nvSpPr>
          <p:cNvPr id="388098" name="Rectangle 2"/>
          <p:cNvSpPr>
            <a:spLocks noGrp="1" noChangeArrowheads="1"/>
          </p:cNvSpPr>
          <p:nvPr>
            <p:ph type="title"/>
          </p:nvPr>
        </p:nvSpPr>
        <p:spPr>
          <a:xfrm>
            <a:off x="356089" y="496888"/>
            <a:ext cx="7348578" cy="1103312"/>
          </a:xfrm>
        </p:spPr>
        <p:txBody>
          <a:bodyPr/>
          <a:lstStyle/>
          <a:p>
            <a:r>
              <a:rPr lang="en-GB" sz="3600" dirty="0" smtClean="0">
                <a:solidFill>
                  <a:schemeClr val="tx1"/>
                </a:solidFill>
              </a:rPr>
              <a:t>Two  National </a:t>
            </a:r>
            <a:r>
              <a:rPr lang="en-GB" sz="3600" dirty="0">
                <a:solidFill>
                  <a:schemeClr val="tx1"/>
                </a:solidFill>
              </a:rPr>
              <a:t>Systems</a:t>
            </a:r>
            <a:endParaRPr lang="en-GB" dirty="0"/>
          </a:p>
        </p:txBody>
      </p:sp>
      <p:sp>
        <p:nvSpPr>
          <p:cNvPr id="388099" name="Rectangle 3"/>
          <p:cNvSpPr>
            <a:spLocks noGrp="1" noChangeArrowheads="1"/>
          </p:cNvSpPr>
          <p:nvPr>
            <p:ph type="body" idx="1"/>
          </p:nvPr>
        </p:nvSpPr>
        <p:spPr>
          <a:xfrm>
            <a:off x="356090" y="1219199"/>
            <a:ext cx="8449244" cy="5502275"/>
          </a:xfrm>
        </p:spPr>
        <p:txBody>
          <a:bodyPr>
            <a:normAutofit/>
          </a:bodyPr>
          <a:lstStyle/>
          <a:p>
            <a:pPr marL="457200" indent="-457200">
              <a:lnSpc>
                <a:spcPct val="60000"/>
              </a:lnSpc>
              <a:buFontTx/>
              <a:buNone/>
            </a:pPr>
            <a:endParaRPr lang="en-GB" sz="2600" dirty="0" smtClean="0">
              <a:latin typeface="Arial" charset="0"/>
              <a:cs typeface="Times" charset="0"/>
            </a:endParaRPr>
          </a:p>
          <a:p>
            <a:pPr marL="457200" indent="-457200">
              <a:lnSpc>
                <a:spcPct val="60000"/>
              </a:lnSpc>
              <a:buFontTx/>
              <a:buNone/>
            </a:pPr>
            <a:endParaRPr lang="en-GB" sz="2600" dirty="0">
              <a:latin typeface="Arial" charset="0"/>
              <a:cs typeface="Times" charset="0"/>
            </a:endParaRPr>
          </a:p>
          <a:p>
            <a:pPr marL="457200" indent="-457200">
              <a:lnSpc>
                <a:spcPct val="60000"/>
              </a:lnSpc>
              <a:buFontTx/>
              <a:buNone/>
            </a:pPr>
            <a:endParaRPr lang="en-GB" sz="2600" dirty="0" smtClean="0">
              <a:latin typeface="Arial" charset="0"/>
              <a:cs typeface="Times" charset="0"/>
            </a:endParaRPr>
          </a:p>
          <a:p>
            <a:pPr marL="457200" indent="-457200">
              <a:lnSpc>
                <a:spcPct val="60000"/>
              </a:lnSpc>
              <a:buFontTx/>
              <a:buNone/>
            </a:pPr>
            <a:endParaRPr lang="en-GB" sz="2600" dirty="0">
              <a:latin typeface="Arial" charset="0"/>
              <a:cs typeface="Times" charset="0"/>
            </a:endParaRPr>
          </a:p>
          <a:p>
            <a:pPr marL="457200" indent="-457200">
              <a:lnSpc>
                <a:spcPct val="70000"/>
              </a:lnSpc>
              <a:buFont typeface="Arial" charset="0"/>
              <a:buAutoNum type="arabicPlain"/>
            </a:pPr>
            <a:r>
              <a:rPr lang="en-GB" sz="2800" dirty="0">
                <a:latin typeface="Arial" charset="0"/>
                <a:cs typeface="Times" charset="0"/>
              </a:rPr>
              <a:t>Queensland : all by moderated teacher assessment in </a:t>
            </a:r>
            <a:r>
              <a:rPr lang="en-GB" sz="2800" dirty="0" smtClean="0">
                <a:latin typeface="Arial" charset="0"/>
                <a:cs typeface="Times" charset="0"/>
              </a:rPr>
              <a:t>local </a:t>
            </a:r>
            <a:r>
              <a:rPr lang="en-GB" sz="2800" dirty="0">
                <a:latin typeface="Arial" charset="0"/>
                <a:cs typeface="Times" charset="0"/>
              </a:rPr>
              <a:t>clusters of schools. State tests to inter-calibrate</a:t>
            </a:r>
          </a:p>
          <a:p>
            <a:pPr marL="457200" indent="-457200">
              <a:lnSpc>
                <a:spcPct val="70000"/>
              </a:lnSpc>
              <a:buFont typeface="Arial" charset="0"/>
              <a:buAutoNum type="arabicPlain"/>
            </a:pPr>
            <a:endParaRPr lang="en-GB" sz="2800" dirty="0">
              <a:latin typeface="Arial" charset="0"/>
              <a:cs typeface="Times" charset="0"/>
            </a:endParaRPr>
          </a:p>
          <a:p>
            <a:pPr marL="457200" indent="-457200">
              <a:lnSpc>
                <a:spcPct val="80000"/>
              </a:lnSpc>
              <a:buFont typeface="Arial" charset="0"/>
              <a:buAutoNum type="arabicPlain" startAt="2"/>
            </a:pPr>
            <a:r>
              <a:rPr lang="en-GB" sz="2800" dirty="0">
                <a:latin typeface="Arial" charset="0"/>
                <a:cs typeface="Times" charset="0"/>
              </a:rPr>
              <a:t>Sweden: state tests fix the mean and spread of </a:t>
            </a:r>
            <a:r>
              <a:rPr lang="en-GB" sz="2800" dirty="0" smtClean="0">
                <a:latin typeface="Arial" charset="0"/>
                <a:cs typeface="Times" charset="0"/>
              </a:rPr>
              <a:t>each school</a:t>
            </a:r>
            <a:r>
              <a:rPr lang="en-GB" sz="2800" dirty="0">
                <a:latin typeface="Arial" charset="0"/>
                <a:cs typeface="Times" charset="0"/>
              </a:rPr>
              <a:t>, teachers decide results of individual pupils</a:t>
            </a:r>
          </a:p>
          <a:p>
            <a:pPr marL="457200" indent="-457200">
              <a:lnSpc>
                <a:spcPct val="80000"/>
              </a:lnSpc>
              <a:buFont typeface="Arial" charset="0"/>
              <a:buAutoNum type="arabicPlain" startAt="2"/>
            </a:pPr>
            <a:endParaRPr lang="en-GB" sz="2600" dirty="0"/>
          </a:p>
          <a:p>
            <a:pPr marL="0" indent="0">
              <a:lnSpc>
                <a:spcPct val="70000"/>
              </a:lnSpc>
              <a:buNone/>
            </a:pPr>
            <a:endParaRPr lang="en-GB" sz="2600" dirty="0"/>
          </a:p>
        </p:txBody>
      </p:sp>
    </p:spTree>
    <p:extLst>
      <p:ext uri="{BB962C8B-B14F-4D97-AF65-F5344CB8AC3E}">
        <p14:creationId xmlns:p14="http://schemas.microsoft.com/office/powerpoint/2010/main" val="32030239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8099">
                                            <p:txEl>
                                              <p:pRg st="4" end="4"/>
                                            </p:txEl>
                                          </p:spTgt>
                                        </p:tgtEl>
                                        <p:attrNameLst>
                                          <p:attrName>style.visibility</p:attrName>
                                        </p:attrNameLst>
                                      </p:cBhvr>
                                      <p:to>
                                        <p:strVal val="visible"/>
                                      </p:to>
                                    </p:set>
                                    <p:anim calcmode="lin" valueType="num">
                                      <p:cBhvr additive="base">
                                        <p:cTn id="7" dur="500" fill="hold"/>
                                        <p:tgtEl>
                                          <p:spTgt spid="388099">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80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8099">
                                            <p:txEl>
                                              <p:pRg st="6" end="6"/>
                                            </p:txEl>
                                          </p:spTgt>
                                        </p:tgtEl>
                                        <p:attrNameLst>
                                          <p:attrName>style.visibility</p:attrName>
                                        </p:attrNameLst>
                                      </p:cBhvr>
                                      <p:to>
                                        <p:strVal val="visible"/>
                                      </p:to>
                                    </p:set>
                                    <p:anim calcmode="lin" valueType="num">
                                      <p:cBhvr additive="base">
                                        <p:cTn id="13" dur="500" fill="hold"/>
                                        <p:tgtEl>
                                          <p:spTgt spid="388099">
                                            <p:txEl>
                                              <p:pRg st="6" end="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809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809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4F8616E5-2662-154C-B568-81FDD3ECC24F}" type="slidenum">
              <a:rPr lang="en-GB"/>
              <a:pPr>
                <a:defRPr/>
              </a:pPr>
              <a:t>22</a:t>
            </a:fld>
            <a:endParaRPr lang="en-GB"/>
          </a:p>
        </p:txBody>
      </p:sp>
      <p:sp>
        <p:nvSpPr>
          <p:cNvPr id="463874" name="Rectangle 2"/>
          <p:cNvSpPr>
            <a:spLocks noGrp="1" noChangeArrowheads="1"/>
          </p:cNvSpPr>
          <p:nvPr>
            <p:ph type="ctrTitle"/>
          </p:nvPr>
        </p:nvSpPr>
        <p:spPr>
          <a:xfrm>
            <a:off x="703384" y="1066800"/>
            <a:ext cx="7877908" cy="3505200"/>
          </a:xfrm>
        </p:spPr>
        <p:txBody>
          <a:bodyPr/>
          <a:lstStyle/>
          <a:p>
            <a:pPr>
              <a:lnSpc>
                <a:spcPct val="120000"/>
              </a:lnSpc>
              <a:defRPr/>
            </a:pPr>
            <a:r>
              <a:rPr lang="en-GB" sz="3600" dirty="0" smtClean="0">
                <a:cs typeface="+mj-cs"/>
              </a:rPr>
              <a:t> </a:t>
            </a:r>
            <a:br>
              <a:rPr lang="en-GB" sz="3600" dirty="0" smtClean="0">
                <a:cs typeface="+mj-cs"/>
              </a:rPr>
            </a:br>
            <a:endParaRPr lang="en-GB" sz="3400" dirty="0" smtClean="0">
              <a:cs typeface="+mj-cs"/>
            </a:endParaRPr>
          </a:p>
        </p:txBody>
      </p:sp>
      <p:sp>
        <p:nvSpPr>
          <p:cNvPr id="463875" name="Rectangle 3"/>
          <p:cNvSpPr>
            <a:spLocks noGrp="1" noChangeArrowheads="1"/>
          </p:cNvSpPr>
          <p:nvPr>
            <p:ph type="subTitle" idx="1"/>
          </p:nvPr>
        </p:nvSpPr>
        <p:spPr>
          <a:xfrm>
            <a:off x="609601" y="1409757"/>
            <a:ext cx="7935058" cy="4762444"/>
          </a:xfrm>
        </p:spPr>
        <p:txBody>
          <a:bodyPr>
            <a:normAutofit fontScale="92500" lnSpcReduction="20000"/>
          </a:bodyPr>
          <a:lstStyle/>
          <a:p>
            <a:pPr algn="l">
              <a:defRPr/>
            </a:pPr>
            <a:r>
              <a:rPr lang="en-US" sz="3200" b="1" dirty="0" smtClean="0"/>
              <a:t> 		 </a:t>
            </a:r>
            <a:r>
              <a:rPr lang="en-US" sz="3200" b="1" dirty="0" smtClean="0">
                <a:solidFill>
                  <a:srgbClr val="FFFFFF"/>
                </a:solidFill>
              </a:rPr>
              <a:t>Royal Society 2014 </a:t>
            </a:r>
            <a:r>
              <a:rPr lang="en-US" sz="3200" b="1" dirty="0">
                <a:solidFill>
                  <a:srgbClr val="FFFFFF"/>
                </a:solidFill>
              </a:rPr>
              <a:t>Report : Vision </a:t>
            </a:r>
            <a:endParaRPr lang="en-US" sz="3200" b="1" dirty="0" smtClean="0">
              <a:solidFill>
                <a:srgbClr val="FFFFFF"/>
              </a:solidFill>
            </a:endParaRPr>
          </a:p>
          <a:p>
            <a:pPr algn="l">
              <a:defRPr/>
            </a:pPr>
            <a:r>
              <a:rPr lang="en-US" sz="3200" b="1" dirty="0" smtClean="0">
                <a:solidFill>
                  <a:srgbClr val="FFFFFF"/>
                </a:solidFill>
              </a:rPr>
              <a:t>	 for </a:t>
            </a:r>
            <a:r>
              <a:rPr lang="en-US" sz="3200" b="1" dirty="0">
                <a:solidFill>
                  <a:srgbClr val="FFFFFF"/>
                </a:solidFill>
              </a:rPr>
              <a:t>science and mathematics </a:t>
            </a:r>
            <a:r>
              <a:rPr lang="en-US" sz="3200" b="1" dirty="0" smtClean="0">
                <a:solidFill>
                  <a:srgbClr val="FFFFFF"/>
                </a:solidFill>
              </a:rPr>
              <a:t>education</a:t>
            </a:r>
          </a:p>
          <a:p>
            <a:pPr algn="l">
              <a:defRPr/>
            </a:pPr>
            <a:endParaRPr lang="en-GB" dirty="0">
              <a:solidFill>
                <a:srgbClr val="FFFFFF"/>
              </a:solidFill>
            </a:endParaRPr>
          </a:p>
          <a:p>
            <a:pPr algn="l">
              <a:defRPr/>
            </a:pPr>
            <a:r>
              <a:rPr lang="en-US" sz="3200" dirty="0">
                <a:solidFill>
                  <a:srgbClr val="FFFFFF"/>
                </a:solidFill>
              </a:rPr>
              <a:t>Teacher assessment and moderation are more common and trusted components of assessment for publications (10 years time</a:t>
            </a:r>
            <a:r>
              <a:rPr lang="en-US" sz="3200" dirty="0" smtClean="0">
                <a:solidFill>
                  <a:srgbClr val="FFFFFF"/>
                </a:solidFill>
              </a:rPr>
              <a:t>)</a:t>
            </a:r>
          </a:p>
          <a:p>
            <a:pPr algn="l">
              <a:defRPr/>
            </a:pPr>
            <a:endParaRPr lang="en-GB" sz="3200" dirty="0">
              <a:solidFill>
                <a:srgbClr val="FFFFFF"/>
              </a:solidFill>
            </a:endParaRPr>
          </a:p>
          <a:p>
            <a:pPr algn="l">
              <a:defRPr/>
            </a:pPr>
            <a:r>
              <a:rPr lang="en-US" sz="3200" dirty="0">
                <a:solidFill>
                  <a:srgbClr val="FFFFFF"/>
                </a:solidFill>
              </a:rPr>
              <a:t>Teachers are responsible for assessment of public qualifications. Teacher assessment is trusted, understood and by parents</a:t>
            </a:r>
            <a:r>
              <a:rPr lang="en-US" sz="3200" dirty="0" smtClean="0">
                <a:solidFill>
                  <a:schemeClr val="tx1"/>
                </a:solidFill>
              </a:rPr>
              <a:t>, the </a:t>
            </a:r>
            <a:r>
              <a:rPr lang="en-US" sz="3200" dirty="0">
                <a:solidFill>
                  <a:schemeClr val="tx1"/>
                </a:solidFill>
              </a:rPr>
              <a:t>public, and employers (20 years time).  </a:t>
            </a:r>
            <a:endParaRPr lang="en-GB" sz="3200" dirty="0">
              <a:solidFill>
                <a:schemeClr val="tx1"/>
              </a:solidFill>
            </a:endParaRPr>
          </a:p>
          <a:p>
            <a:pPr algn="l">
              <a:defRPr/>
            </a:pPr>
            <a:endParaRPr lang="en-GB" sz="3200" dirty="0" smtClean="0">
              <a:cs typeface="+mn-cs"/>
            </a:endParaRPr>
          </a:p>
          <a:p>
            <a:pPr algn="l">
              <a:defRPr/>
            </a:pPr>
            <a:endParaRPr lang="en-GB" dirty="0">
              <a:cs typeface="+mn-cs"/>
            </a:endParaRPr>
          </a:p>
          <a:p>
            <a:pPr>
              <a:defRPr/>
            </a:pPr>
            <a:endParaRPr lang="en-GB" dirty="0" smtClean="0">
              <a:cs typeface="+mn-cs"/>
            </a:endParaRPr>
          </a:p>
          <a:p>
            <a:pPr algn="l">
              <a:defRPr/>
            </a:pPr>
            <a:endParaRPr lang="en-GB" dirty="0">
              <a:cs typeface="+mn-cs"/>
            </a:endParaRPr>
          </a:p>
        </p:txBody>
      </p:sp>
    </p:spTree>
    <p:extLst>
      <p:ext uri="{BB962C8B-B14F-4D97-AF65-F5344CB8AC3E}">
        <p14:creationId xmlns:p14="http://schemas.microsoft.com/office/powerpoint/2010/main" val="13704663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3875">
                                            <p:txEl>
                                              <p:pRg st="0" end="0"/>
                                            </p:txEl>
                                          </p:spTgt>
                                        </p:tgtEl>
                                        <p:attrNameLst>
                                          <p:attrName>style.visibility</p:attrName>
                                        </p:attrNameLst>
                                      </p:cBhvr>
                                      <p:to>
                                        <p:strVal val="visible"/>
                                      </p:to>
                                    </p:set>
                                    <p:anim calcmode="lin" valueType="num">
                                      <p:cBhvr additive="base">
                                        <p:cTn id="7" dur="500" fill="hold"/>
                                        <p:tgtEl>
                                          <p:spTgt spid="4638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638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3875">
                                            <p:txEl>
                                              <p:pRg st="1" end="1"/>
                                            </p:txEl>
                                          </p:spTgt>
                                        </p:tgtEl>
                                        <p:attrNameLst>
                                          <p:attrName>style.visibility</p:attrName>
                                        </p:attrNameLst>
                                      </p:cBhvr>
                                      <p:to>
                                        <p:strVal val="visible"/>
                                      </p:to>
                                    </p:set>
                                    <p:anim calcmode="lin" valueType="num">
                                      <p:cBhvr additive="base">
                                        <p:cTn id="13" dur="500" fill="hold"/>
                                        <p:tgtEl>
                                          <p:spTgt spid="4638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38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63875">
                                            <p:txEl>
                                              <p:pRg st="3" end="3"/>
                                            </p:txEl>
                                          </p:spTgt>
                                        </p:tgtEl>
                                        <p:attrNameLst>
                                          <p:attrName>style.visibility</p:attrName>
                                        </p:attrNameLst>
                                      </p:cBhvr>
                                      <p:to>
                                        <p:strVal val="visible"/>
                                      </p:to>
                                    </p:set>
                                    <p:anim calcmode="lin" valueType="num">
                                      <p:cBhvr additive="base">
                                        <p:cTn id="19" dur="500" fill="hold"/>
                                        <p:tgtEl>
                                          <p:spTgt spid="4638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38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63875">
                                            <p:txEl>
                                              <p:pRg st="5" end="5"/>
                                            </p:txEl>
                                          </p:spTgt>
                                        </p:tgtEl>
                                        <p:attrNameLst>
                                          <p:attrName>style.visibility</p:attrName>
                                        </p:attrNameLst>
                                      </p:cBhvr>
                                      <p:to>
                                        <p:strVal val="visible"/>
                                      </p:to>
                                    </p:set>
                                    <p:anim calcmode="lin" valueType="num">
                                      <p:cBhvr additive="base">
                                        <p:cTn id="25" dur="500" fill="hold"/>
                                        <p:tgtEl>
                                          <p:spTgt spid="46387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6387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931" y="0"/>
            <a:ext cx="6655777" cy="1411288"/>
          </a:xfrm>
        </p:spPr>
        <p:txBody>
          <a:bodyPr/>
          <a:lstStyle/>
          <a:p>
            <a:pPr>
              <a:defRPr/>
            </a:pPr>
            <a:r>
              <a:rPr lang="en-US" dirty="0" smtClean="0"/>
              <a:t>References  1</a:t>
            </a:r>
            <a:endParaRPr lang="en-US" dirty="0"/>
          </a:p>
        </p:txBody>
      </p:sp>
      <p:sp>
        <p:nvSpPr>
          <p:cNvPr id="3" name="Content Placeholder 2"/>
          <p:cNvSpPr>
            <a:spLocks noGrp="1"/>
          </p:cNvSpPr>
          <p:nvPr>
            <p:ph idx="1"/>
          </p:nvPr>
        </p:nvSpPr>
        <p:spPr>
          <a:xfrm>
            <a:off x="405912" y="1125538"/>
            <a:ext cx="8553450" cy="5530850"/>
          </a:xfrm>
        </p:spPr>
        <p:txBody>
          <a:bodyPr>
            <a:normAutofit lnSpcReduction="10000"/>
          </a:bodyPr>
          <a:lstStyle/>
          <a:p>
            <a:pPr>
              <a:defRPr/>
            </a:pPr>
            <a:r>
              <a:rPr lang="en-GB" sz="2000" b="1" dirty="0"/>
              <a:t>Assessment for learning</a:t>
            </a:r>
            <a:endParaRPr lang="en-GB" sz="2000" dirty="0"/>
          </a:p>
          <a:p>
            <a:pPr>
              <a:defRPr/>
            </a:pPr>
            <a:r>
              <a:rPr lang="en-GB" sz="2000" dirty="0"/>
              <a:t>Black, P., Harrison, C., Lee, C., Marshall, B. &amp; </a:t>
            </a:r>
            <a:r>
              <a:rPr lang="en-GB" sz="2000" dirty="0" err="1"/>
              <a:t>Wiliam</a:t>
            </a:r>
            <a:r>
              <a:rPr lang="en-GB" sz="2000" dirty="0"/>
              <a:t>, D, (2003) </a:t>
            </a:r>
            <a:r>
              <a:rPr lang="en-GB" sz="2000" i="1" dirty="0"/>
              <a:t>Assessment for </a:t>
            </a:r>
            <a:r>
              <a:rPr lang="en-GB" sz="2000" i="1" dirty="0" smtClean="0"/>
              <a:t> Learning</a:t>
            </a:r>
            <a:r>
              <a:rPr lang="en-GB" sz="2000" i="1" dirty="0"/>
              <a:t>– putting it into practice</a:t>
            </a:r>
            <a:r>
              <a:rPr lang="en-GB" sz="2000" dirty="0"/>
              <a:t>. Buckingham: Open University Press. </a:t>
            </a:r>
          </a:p>
          <a:p>
            <a:pPr>
              <a:defRPr/>
            </a:pPr>
            <a:r>
              <a:rPr lang="en-GB" sz="2000" dirty="0"/>
              <a:t>Black, P. &amp; </a:t>
            </a:r>
            <a:r>
              <a:rPr lang="en-GB" sz="2000" dirty="0" err="1"/>
              <a:t>Wiliam</a:t>
            </a:r>
            <a:r>
              <a:rPr lang="en-GB" sz="2000" dirty="0"/>
              <a:t>, D. (2009) Developing the theory of formative assessment. </a:t>
            </a:r>
            <a:r>
              <a:rPr lang="en-GB" sz="2000" dirty="0" smtClean="0"/>
              <a:t>  </a:t>
            </a:r>
            <a:r>
              <a:rPr lang="en-GB" sz="2000" i="1" dirty="0" smtClean="0"/>
              <a:t>Educational </a:t>
            </a:r>
            <a:r>
              <a:rPr lang="en-GB" sz="2000" i="1" dirty="0"/>
              <a:t>Assessment, Evaluation and Accountability</a:t>
            </a:r>
            <a:r>
              <a:rPr lang="en-GB" sz="2000" dirty="0"/>
              <a:t>, </a:t>
            </a:r>
            <a:r>
              <a:rPr lang="en-GB" sz="2000" b="1" dirty="0"/>
              <a:t>21</a:t>
            </a:r>
            <a:r>
              <a:rPr lang="en-GB" sz="2000" dirty="0"/>
              <a:t>(1), 5-31. </a:t>
            </a:r>
          </a:p>
          <a:p>
            <a:pPr>
              <a:defRPr/>
            </a:pPr>
            <a:r>
              <a:rPr lang="en-GB" sz="2000" b="1" dirty="0"/>
              <a:t>Summative Assessment studies</a:t>
            </a:r>
            <a:endParaRPr lang="en-GB" sz="2000" dirty="0"/>
          </a:p>
          <a:p>
            <a:pPr>
              <a:defRPr/>
            </a:pPr>
            <a:r>
              <a:rPr lang="en-GB" sz="2000" dirty="0"/>
              <a:t>Black, P., Harrison, C., </a:t>
            </a:r>
            <a:r>
              <a:rPr lang="en-GB" sz="2000" dirty="0" err="1"/>
              <a:t>Hodgen</a:t>
            </a:r>
            <a:r>
              <a:rPr lang="en-GB" sz="2000" dirty="0"/>
              <a:t>, J., Marshall, M. and </a:t>
            </a:r>
            <a:r>
              <a:rPr lang="en-GB" sz="2000" dirty="0" err="1"/>
              <a:t>Serret</a:t>
            </a:r>
            <a:r>
              <a:rPr lang="en-GB" sz="2000" dirty="0"/>
              <a:t>, N. (2010) Validity in teachers’ summative assessments. </a:t>
            </a:r>
            <a:r>
              <a:rPr lang="en-GB" sz="2000" i="1" dirty="0"/>
              <a:t>Assessment in Education</a:t>
            </a:r>
            <a:r>
              <a:rPr lang="en-GB" sz="2000" dirty="0"/>
              <a:t>  17(2) 215-232. </a:t>
            </a:r>
          </a:p>
          <a:p>
            <a:pPr>
              <a:defRPr/>
            </a:pPr>
            <a:r>
              <a:rPr lang="en-GB" sz="2000" dirty="0"/>
              <a:t>Black, P., Harrison, C., </a:t>
            </a:r>
            <a:r>
              <a:rPr lang="en-GB" sz="2000" dirty="0" err="1"/>
              <a:t>Hodgen</a:t>
            </a:r>
            <a:r>
              <a:rPr lang="en-GB" sz="2000" dirty="0"/>
              <a:t>, J., Marshall, M. and </a:t>
            </a:r>
            <a:r>
              <a:rPr lang="en-GB" sz="2000" dirty="0" err="1"/>
              <a:t>Serret</a:t>
            </a:r>
            <a:r>
              <a:rPr lang="en-GB" sz="2000" dirty="0"/>
              <a:t>, N. (2011) Can teachers’ summative assessments produce dependable results and also enhance classroom learning? </a:t>
            </a:r>
            <a:r>
              <a:rPr lang="en-GB" sz="2000" i="1" dirty="0"/>
              <a:t>Assessment in Education. 18</a:t>
            </a:r>
            <a:r>
              <a:rPr lang="en-GB" sz="2000" dirty="0"/>
              <a:t>(4), 451-469.</a:t>
            </a:r>
          </a:p>
          <a:p>
            <a:pPr>
              <a:defRPr/>
            </a:pPr>
            <a:r>
              <a:rPr lang="en-GB" sz="2000" dirty="0"/>
              <a:t>Black, P., Harrison, C., </a:t>
            </a:r>
            <a:r>
              <a:rPr lang="en-GB" sz="2000" dirty="0" err="1"/>
              <a:t>Hodgen</a:t>
            </a:r>
            <a:r>
              <a:rPr lang="en-GB" sz="2000" dirty="0"/>
              <a:t>, J., Marshall, M. and </a:t>
            </a:r>
            <a:r>
              <a:rPr lang="en-GB" sz="2000" dirty="0" err="1"/>
              <a:t>Serret</a:t>
            </a:r>
            <a:r>
              <a:rPr lang="en-GB" sz="2000" dirty="0"/>
              <a:t>, N. (2013) </a:t>
            </a:r>
            <a:r>
              <a:rPr lang="en-GB" sz="2000" i="1" dirty="0"/>
              <a:t>Inside the Black Box of Assessment: Assessment of learning by teachers and schools.</a:t>
            </a:r>
            <a:r>
              <a:rPr lang="en-GB" sz="2000" dirty="0"/>
              <a:t> London: GL Assessment. </a:t>
            </a:r>
            <a:r>
              <a:rPr lang="en-GB" sz="2000" dirty="0" smtClean="0"/>
              <a:t>In press    </a:t>
            </a:r>
          </a:p>
          <a:p>
            <a:pPr>
              <a:defRPr/>
            </a:pPr>
            <a:r>
              <a:rPr lang="en-GB" sz="2000" i="1" dirty="0" smtClean="0"/>
              <a:t> continued</a:t>
            </a:r>
          </a:p>
          <a:p>
            <a:pPr lvl="4">
              <a:defRPr/>
            </a:pPr>
            <a:r>
              <a:rPr lang="en-GB" sz="600" dirty="0" smtClean="0"/>
              <a:t>con               </a:t>
            </a:r>
          </a:p>
          <a:p>
            <a:pPr lvl="4">
              <a:defRPr/>
            </a:pPr>
            <a:r>
              <a:rPr lang="en-GB" sz="600" dirty="0" smtClean="0"/>
              <a:t>con</a:t>
            </a:r>
            <a:endParaRPr lang="en-GB" sz="600" dirty="0"/>
          </a:p>
          <a:p>
            <a:pPr marL="0" indent="0">
              <a:buFontTx/>
              <a:buNone/>
              <a:defRPr/>
            </a:pPr>
            <a:endParaRPr lang="en-GB" sz="1800" dirty="0"/>
          </a:p>
        </p:txBody>
      </p:sp>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AD4BC2B7-E461-3347-9D70-FFD6018D9888}" type="slidenum">
              <a:rPr lang="en-GB" smtClean="0"/>
              <a:pPr>
                <a:defRPr/>
              </a:pPr>
              <a:t>23</a:t>
            </a:fld>
            <a:endParaRPr lang="en-GB"/>
          </a:p>
        </p:txBody>
      </p:sp>
    </p:spTree>
    <p:extLst>
      <p:ext uri="{BB962C8B-B14F-4D97-AF65-F5344CB8AC3E}">
        <p14:creationId xmlns:p14="http://schemas.microsoft.com/office/powerpoint/2010/main" val="239904291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smtClean="0"/>
              <a:t>References  2 </a:t>
            </a:r>
            <a:endParaRPr lang="en-US" sz="3200" dirty="0"/>
          </a:p>
        </p:txBody>
      </p:sp>
      <p:sp>
        <p:nvSpPr>
          <p:cNvPr id="3" name="Content Placeholder 2"/>
          <p:cNvSpPr>
            <a:spLocks noGrp="1"/>
          </p:cNvSpPr>
          <p:nvPr>
            <p:ph idx="1"/>
          </p:nvPr>
        </p:nvSpPr>
        <p:spPr>
          <a:xfrm>
            <a:off x="405912" y="1412776"/>
            <a:ext cx="8486568" cy="5243612"/>
          </a:xfrm>
        </p:spPr>
        <p:txBody>
          <a:bodyPr>
            <a:normAutofit fontScale="92500" lnSpcReduction="10000"/>
          </a:bodyPr>
          <a:lstStyle/>
          <a:p>
            <a:pPr>
              <a:defRPr/>
            </a:pPr>
            <a:r>
              <a:rPr lang="en-GB" sz="2000" dirty="0"/>
              <a:t>Black, P. (</a:t>
            </a:r>
            <a:r>
              <a:rPr lang="en-GB" sz="2000" dirty="0" smtClean="0"/>
              <a:t>2013) </a:t>
            </a:r>
            <a:r>
              <a:rPr lang="en-GB" sz="2000" dirty="0"/>
              <a:t>Formative and Summative Aspects of Assessment: Theoretical and Research Foundations in the Context of Pedagogy. p.167-178 in McMillan, J.H. (ed.) </a:t>
            </a:r>
            <a:r>
              <a:rPr lang="en-GB" sz="2000" i="1" dirty="0"/>
              <a:t>Sage Handbook of Research on Classroom Assessment.  </a:t>
            </a:r>
            <a:r>
              <a:rPr lang="en-GB" sz="2000" dirty="0"/>
              <a:t>In press</a:t>
            </a:r>
          </a:p>
          <a:p>
            <a:pPr>
              <a:defRPr/>
            </a:pPr>
            <a:r>
              <a:rPr lang="en-GB" sz="2000" dirty="0" err="1"/>
              <a:t>Klenowski</a:t>
            </a:r>
            <a:r>
              <a:rPr lang="en-GB" sz="2000" dirty="0"/>
              <a:t>, V. &amp; Wyatt-Smith, C. (2013) </a:t>
            </a:r>
            <a:r>
              <a:rPr lang="en-GB" sz="2000" i="1" dirty="0"/>
              <a:t>Assessment for Education: A guide for Students, Teachers and Researchers.</a:t>
            </a:r>
            <a:r>
              <a:rPr lang="en-GB" sz="2000" dirty="0"/>
              <a:t> London: Sage. In Press.</a:t>
            </a:r>
          </a:p>
          <a:p>
            <a:pPr>
              <a:defRPr/>
            </a:pPr>
            <a:r>
              <a:rPr lang="en-GB" sz="2000" b="1" dirty="0"/>
              <a:t>Self Theories and Mind-Set</a:t>
            </a:r>
            <a:endParaRPr lang="en-GB" sz="2000" dirty="0"/>
          </a:p>
          <a:p>
            <a:pPr>
              <a:defRPr/>
            </a:pPr>
            <a:r>
              <a:rPr lang="en-US" sz="2000" dirty="0" err="1"/>
              <a:t>Dweck</a:t>
            </a:r>
            <a:r>
              <a:rPr lang="en-US" sz="2000" dirty="0"/>
              <a:t>, C. S. (2000)</a:t>
            </a:r>
            <a:r>
              <a:rPr lang="en-US" sz="2000" strike="sngStrike" dirty="0"/>
              <a:t>.</a:t>
            </a:r>
            <a:r>
              <a:rPr lang="en-US" sz="2000" dirty="0"/>
              <a:t> </a:t>
            </a:r>
            <a:r>
              <a:rPr lang="en-US" sz="2000" i="1" dirty="0"/>
              <a:t>Self-theories: their role in motivation, personality and development</a:t>
            </a:r>
            <a:r>
              <a:rPr lang="en-US" sz="2000" dirty="0"/>
              <a:t>. Philadelphia, PA: Psychology Press.</a:t>
            </a:r>
            <a:endParaRPr lang="en-GB" sz="2000" dirty="0"/>
          </a:p>
          <a:p>
            <a:pPr>
              <a:defRPr/>
            </a:pPr>
            <a:r>
              <a:rPr lang="en-US" sz="2000" dirty="0" err="1"/>
              <a:t>Dweck</a:t>
            </a:r>
            <a:r>
              <a:rPr lang="en-US" sz="2000" dirty="0"/>
              <a:t>, C. S. (2006) </a:t>
            </a:r>
            <a:r>
              <a:rPr lang="en-US" sz="2000" i="1" dirty="0"/>
              <a:t>Mindset: the new psychology of success. </a:t>
            </a:r>
            <a:r>
              <a:rPr lang="en-US" sz="2000" dirty="0"/>
              <a:t>New </a:t>
            </a:r>
            <a:r>
              <a:rPr lang="en-US" sz="2000" dirty="0" err="1"/>
              <a:t>York:Random</a:t>
            </a:r>
            <a:r>
              <a:rPr lang="en-US" sz="2000" dirty="0"/>
              <a:t> House.</a:t>
            </a:r>
            <a:endParaRPr lang="en-GB" sz="2000" dirty="0"/>
          </a:p>
          <a:p>
            <a:pPr>
              <a:defRPr/>
            </a:pPr>
            <a:r>
              <a:rPr lang="en-GB" sz="2000" b="1" dirty="0"/>
              <a:t>Group work</a:t>
            </a:r>
            <a:endParaRPr lang="en-GB" sz="2000" dirty="0"/>
          </a:p>
          <a:p>
            <a:pPr>
              <a:defRPr/>
            </a:pPr>
            <a:r>
              <a:rPr lang="en-GB" sz="2000" dirty="0"/>
              <a:t>Lyn Daws, Neil Mercer and Rupert </a:t>
            </a:r>
            <a:r>
              <a:rPr lang="en-GB" sz="2000" dirty="0" err="1"/>
              <a:t>Wegerif</a:t>
            </a:r>
            <a:r>
              <a:rPr lang="en-GB" sz="2000" dirty="0"/>
              <a:t> (2003)</a:t>
            </a:r>
            <a:r>
              <a:rPr lang="en-GB" sz="2000" i="1" dirty="0"/>
              <a:t> Thinking Together. </a:t>
            </a:r>
            <a:r>
              <a:rPr lang="en-GB" sz="2000" dirty="0"/>
              <a:t>Published by Imaginative Minds Ltd</a:t>
            </a:r>
            <a:r>
              <a:rPr lang="en-GB" sz="2000" i="1" dirty="0" smtClean="0"/>
              <a:t>.</a:t>
            </a:r>
          </a:p>
          <a:p>
            <a:pPr>
              <a:defRPr/>
            </a:pPr>
            <a:r>
              <a:rPr lang="en-GB" sz="2000" i="1" dirty="0" smtClean="0"/>
              <a:t> </a:t>
            </a:r>
            <a:r>
              <a:rPr lang="en-GB" sz="2000" dirty="0" smtClean="0"/>
              <a:t>Ed </a:t>
            </a:r>
            <a:r>
              <a:rPr lang="en-GB" sz="2000" dirty="0"/>
              <a:t>Baines, Peter Blatchford and Peter </a:t>
            </a:r>
            <a:r>
              <a:rPr lang="en-GB" sz="2000" dirty="0" err="1"/>
              <a:t>Kutnick</a:t>
            </a:r>
            <a:r>
              <a:rPr lang="en-GB" sz="2000" dirty="0"/>
              <a:t> (2009)</a:t>
            </a:r>
            <a:r>
              <a:rPr lang="en-GB" sz="2000" i="1" dirty="0"/>
              <a:t> Promoting Effective Group Work in the Primary Classroom</a:t>
            </a:r>
            <a:r>
              <a:rPr lang="en-GB" sz="2000" dirty="0"/>
              <a:t> London: </a:t>
            </a:r>
            <a:r>
              <a:rPr lang="en-GB" sz="2000" dirty="0" err="1"/>
              <a:t>Routledge</a:t>
            </a:r>
            <a:endParaRPr lang="en-GB" sz="2000" dirty="0"/>
          </a:p>
          <a:p>
            <a:pPr>
              <a:defRPr/>
            </a:pPr>
            <a:r>
              <a:rPr lang="en-GB" dirty="0"/>
              <a:t> </a:t>
            </a:r>
          </a:p>
          <a:p>
            <a:pPr>
              <a:defRPr/>
            </a:pPr>
            <a:endParaRPr lang="en-US" dirty="0"/>
          </a:p>
        </p:txBody>
      </p:sp>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39551FFF-C120-4443-91B1-415ED960F116}" type="slidenum">
              <a:rPr lang="en-GB" smtClean="0"/>
              <a:pPr>
                <a:defRPr/>
              </a:pPr>
              <a:t>24</a:t>
            </a:fld>
            <a:endParaRPr lang="en-GB"/>
          </a:p>
        </p:txBody>
      </p:sp>
    </p:spTree>
    <p:extLst>
      <p:ext uri="{BB962C8B-B14F-4D97-AF65-F5344CB8AC3E}">
        <p14:creationId xmlns:p14="http://schemas.microsoft.com/office/powerpoint/2010/main" val="21040159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fld id="{7C1416C3-326C-AE46-A9AB-7096B2E9EDCC}" type="slidenum">
              <a:rPr lang="en-GB"/>
              <a:pPr/>
              <a:t>3</a:t>
            </a:fld>
            <a:endParaRPr lang="en-GB"/>
          </a:p>
        </p:txBody>
      </p:sp>
      <p:sp>
        <p:nvSpPr>
          <p:cNvPr id="374786" name="Rectangle 2"/>
          <p:cNvSpPr>
            <a:spLocks noGrp="1" noChangeArrowheads="1"/>
          </p:cNvSpPr>
          <p:nvPr>
            <p:ph type="title"/>
          </p:nvPr>
        </p:nvSpPr>
        <p:spPr>
          <a:xfrm>
            <a:off x="457200" y="274638"/>
            <a:ext cx="8229600" cy="1452562"/>
          </a:xfrm>
        </p:spPr>
        <p:txBody>
          <a:bodyPr>
            <a:normAutofit/>
          </a:bodyPr>
          <a:lstStyle/>
          <a:p>
            <a:r>
              <a:rPr lang="en-US" dirty="0">
                <a:solidFill>
                  <a:schemeClr val="tx1"/>
                </a:solidFill>
                <a:latin typeface="Arial" charset="0"/>
              </a:rPr>
              <a:t>New Minister - new </a:t>
            </a:r>
            <a:r>
              <a:rPr lang="en-US" dirty="0" smtClean="0">
                <a:solidFill>
                  <a:schemeClr val="tx1"/>
                </a:solidFill>
                <a:latin typeface="Arial" charset="0"/>
              </a:rPr>
              <a:t>national assessment tasks</a:t>
            </a:r>
            <a:endParaRPr lang="en-GB" b="0" dirty="0">
              <a:latin typeface="Arial" charset="0"/>
            </a:endParaRPr>
          </a:p>
        </p:txBody>
      </p:sp>
      <p:sp>
        <p:nvSpPr>
          <p:cNvPr id="374787" name="Rectangle 3"/>
          <p:cNvSpPr>
            <a:spLocks noGrp="1" noChangeArrowheads="1"/>
          </p:cNvSpPr>
          <p:nvPr>
            <p:ph type="body" idx="1"/>
          </p:nvPr>
        </p:nvSpPr>
        <p:spPr>
          <a:xfrm>
            <a:off x="405912" y="1388532"/>
            <a:ext cx="8527073" cy="5267855"/>
          </a:xfrm>
        </p:spPr>
        <p:txBody>
          <a:bodyPr>
            <a:normAutofit/>
          </a:bodyPr>
          <a:lstStyle/>
          <a:p>
            <a:pPr marL="914400" lvl="2" indent="0">
              <a:buNone/>
            </a:pPr>
            <a:endParaRPr lang="en-US" b="1" dirty="0">
              <a:latin typeface="Arial" charset="0"/>
            </a:endParaRPr>
          </a:p>
          <a:p>
            <a:pPr>
              <a:buFontTx/>
              <a:buNone/>
            </a:pPr>
            <a:r>
              <a:rPr lang="en-US" b="1" dirty="0">
                <a:latin typeface="Arial" charset="0"/>
              </a:rPr>
              <a:t>  </a:t>
            </a:r>
            <a:r>
              <a:rPr lang="en-US" sz="2800" dirty="0" smtClean="0">
                <a:latin typeface="Arial" charset="0"/>
              </a:rPr>
              <a:t>(</a:t>
            </a:r>
            <a:r>
              <a:rPr lang="en-US" sz="2800" i="1" dirty="0" smtClean="0">
                <a:latin typeface="Arial" charset="0"/>
              </a:rPr>
              <a:t>The original tasks </a:t>
            </a:r>
            <a:r>
              <a:rPr lang="en-US" sz="2800" dirty="0" smtClean="0">
                <a:latin typeface="Arial" charset="0"/>
              </a:rPr>
              <a:t>) </a:t>
            </a:r>
            <a:r>
              <a:rPr lang="en-US" sz="2800" dirty="0">
                <a:latin typeface="Arial" charset="0"/>
              </a:rPr>
              <a:t>were made a little too complicated and we have said we will simplify them. . .  The complications themselves were largely designed in the first place in an attempt to pacify opponents who feared above all else 'paper and pencil' tests. . . This opposition to testing and examinations is largely based on a folk memory in the left about the old debate on the 11-plus and grammar schools.                                      </a:t>
            </a:r>
            <a:r>
              <a:rPr lang="en-US" sz="2800" dirty="0" smtClean="0">
                <a:latin typeface="Arial" charset="0"/>
              </a:rPr>
              <a:t>     										( </a:t>
            </a:r>
            <a:r>
              <a:rPr lang="en-US" sz="2800" dirty="0">
                <a:latin typeface="Arial" charset="0"/>
              </a:rPr>
              <a:t>Clarke 1991)</a:t>
            </a:r>
          </a:p>
          <a:p>
            <a:endParaRPr lang="en-GB" sz="2800" b="1" dirty="0">
              <a:latin typeface="Arial" charset="0"/>
            </a:endParaRPr>
          </a:p>
        </p:txBody>
      </p:sp>
    </p:spTree>
    <p:extLst>
      <p:ext uri="{BB962C8B-B14F-4D97-AF65-F5344CB8AC3E}">
        <p14:creationId xmlns:p14="http://schemas.microsoft.com/office/powerpoint/2010/main" val="360381523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Margaret Thatcher’s opinion</a:t>
            </a:r>
            <a:endParaRPr lang="en-US" dirty="0"/>
          </a:p>
        </p:txBody>
      </p:sp>
      <p:sp>
        <p:nvSpPr>
          <p:cNvPr id="3" name="Content Placeholder 2"/>
          <p:cNvSpPr>
            <a:spLocks noGrp="1"/>
          </p:cNvSpPr>
          <p:nvPr>
            <p:ph idx="1"/>
          </p:nvPr>
        </p:nvSpPr>
        <p:spPr>
          <a:xfrm>
            <a:off x="457200" y="1600200"/>
            <a:ext cx="8229600" cy="5121275"/>
          </a:xfrm>
        </p:spPr>
        <p:txBody>
          <a:bodyPr>
            <a:normAutofit lnSpcReduction="10000"/>
          </a:bodyPr>
          <a:lstStyle/>
          <a:p>
            <a:pPr>
              <a:lnSpc>
                <a:spcPct val="120000"/>
              </a:lnSpc>
            </a:pPr>
            <a:r>
              <a:rPr lang="en-US" dirty="0"/>
              <a:t>Ken Baker warmly welcomed the report. Whether he had read it properly I do not know: if he had it says much for his stamina. Certainly I had no opportunity to do so before agreeing to its publication . . .that it was then welcomed by the </a:t>
            </a:r>
            <a:r>
              <a:rPr lang="en-US" dirty="0" err="1"/>
              <a:t>Labour</a:t>
            </a:r>
            <a:r>
              <a:rPr lang="en-US" dirty="0"/>
              <a:t> party, the National Union of Teachers and the Times Educational Supplement was enough to confirm for me that its approach was suspect</a:t>
            </a:r>
            <a:r>
              <a:rPr lang="en-US" dirty="0" smtClean="0"/>
              <a:t>.</a:t>
            </a:r>
          </a:p>
          <a:p>
            <a:endParaRPr lang="en-US" dirty="0" smtClean="0"/>
          </a:p>
          <a:p>
            <a:r>
              <a:rPr lang="en-US" sz="2200" dirty="0" smtClean="0"/>
              <a:t>Pp.594-5 in THATCHER</a:t>
            </a:r>
            <a:r>
              <a:rPr lang="en-US" sz="2200" dirty="0"/>
              <a:t>, M.  (1993) </a:t>
            </a:r>
            <a:r>
              <a:rPr lang="en-US" sz="2200" i="1" dirty="0"/>
              <a:t>The Downing Street Years </a:t>
            </a:r>
            <a:r>
              <a:rPr lang="en-US" sz="2200" dirty="0"/>
              <a:t>  (London, Harper Collins). </a:t>
            </a:r>
            <a:r>
              <a:rPr lang="en-US" sz="2200" dirty="0" smtClean="0"/>
              <a:t> </a:t>
            </a:r>
            <a:endParaRPr lang="en-US" sz="22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8C184F21-1759-4747-83C2-E32DA98B594E}" type="slidenum">
              <a:rPr lang="en-US" smtClean="0"/>
              <a:pPr/>
              <a:t>4</a:t>
            </a:fld>
            <a:endParaRPr lang="en-US"/>
          </a:p>
        </p:txBody>
      </p:sp>
    </p:spTree>
    <p:extLst>
      <p:ext uri="{BB962C8B-B14F-4D97-AF65-F5344CB8AC3E}">
        <p14:creationId xmlns:p14="http://schemas.microsoft.com/office/powerpoint/2010/main" val="157281621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fld id="{07040A5B-BB4D-4B41-940E-504F6B8338F3}" type="slidenum">
              <a:rPr lang="en-GB"/>
              <a:pPr/>
              <a:t>5</a:t>
            </a:fld>
            <a:endParaRPr lang="en-GB"/>
          </a:p>
        </p:txBody>
      </p:sp>
      <p:sp>
        <p:nvSpPr>
          <p:cNvPr id="387074" name="Rectangle 2"/>
          <p:cNvSpPr>
            <a:spLocks noGrp="1" noChangeArrowheads="1"/>
          </p:cNvSpPr>
          <p:nvPr>
            <p:ph type="title"/>
          </p:nvPr>
        </p:nvSpPr>
        <p:spPr>
          <a:xfrm>
            <a:off x="846667" y="496888"/>
            <a:ext cx="7179732" cy="1103312"/>
          </a:xfrm>
        </p:spPr>
        <p:txBody>
          <a:bodyPr/>
          <a:lstStyle/>
          <a:p>
            <a:r>
              <a:rPr lang="en-GB" sz="3600" b="1" dirty="0">
                <a:solidFill>
                  <a:schemeClr val="tx1"/>
                </a:solidFill>
              </a:rPr>
              <a:t>Purposes of assessment</a:t>
            </a:r>
            <a:endParaRPr lang="en-GB" b="1" dirty="0"/>
          </a:p>
        </p:txBody>
      </p:sp>
      <p:sp>
        <p:nvSpPr>
          <p:cNvPr id="387075" name="Rectangle 3"/>
          <p:cNvSpPr>
            <a:spLocks noGrp="1" noChangeArrowheads="1"/>
          </p:cNvSpPr>
          <p:nvPr>
            <p:ph type="body" idx="1"/>
          </p:nvPr>
        </p:nvSpPr>
        <p:spPr>
          <a:xfrm>
            <a:off x="562708" y="1524000"/>
            <a:ext cx="8581292" cy="5334000"/>
          </a:xfrm>
        </p:spPr>
        <p:txBody>
          <a:bodyPr/>
          <a:lstStyle/>
          <a:p>
            <a:pPr>
              <a:lnSpc>
                <a:spcPct val="60000"/>
              </a:lnSpc>
              <a:buFontTx/>
              <a:buNone/>
            </a:pPr>
            <a:endParaRPr lang="en-GB" sz="2600" dirty="0">
              <a:latin typeface="Arial" charset="0"/>
              <a:cs typeface="Times" charset="0"/>
            </a:endParaRPr>
          </a:p>
          <a:p>
            <a:pPr>
              <a:lnSpc>
                <a:spcPct val="60000"/>
              </a:lnSpc>
              <a:buFontTx/>
              <a:buNone/>
            </a:pPr>
            <a:r>
              <a:rPr lang="en-GB" sz="2600" dirty="0">
                <a:latin typeface="Arial" charset="0"/>
                <a:cs typeface="Times" charset="0"/>
              </a:rPr>
              <a:t>1  Formative - develop pupils</a:t>
            </a:r>
            <a:r>
              <a:rPr lang="ja-JP" altLang="en-GB" sz="2600" dirty="0">
                <a:latin typeface="Arial" charset="0"/>
                <a:cs typeface="Times" charset="0"/>
              </a:rPr>
              <a:t>’</a:t>
            </a:r>
            <a:r>
              <a:rPr lang="en-GB" sz="2600" dirty="0">
                <a:latin typeface="Arial" charset="0"/>
                <a:cs typeface="Times" charset="0"/>
              </a:rPr>
              <a:t> as learners</a:t>
            </a:r>
          </a:p>
          <a:p>
            <a:pPr>
              <a:lnSpc>
                <a:spcPct val="70000"/>
              </a:lnSpc>
              <a:buFontTx/>
              <a:buNone/>
            </a:pPr>
            <a:r>
              <a:rPr lang="en-GB" sz="2600" dirty="0">
                <a:latin typeface="Arial" charset="0"/>
                <a:cs typeface="Times" charset="0"/>
              </a:rPr>
              <a:t>				</a:t>
            </a:r>
          </a:p>
          <a:p>
            <a:pPr>
              <a:lnSpc>
                <a:spcPct val="80000"/>
              </a:lnSpc>
              <a:buFontTx/>
              <a:buNone/>
            </a:pPr>
            <a:r>
              <a:rPr lang="en-GB" sz="2600" dirty="0">
                <a:latin typeface="Arial" charset="0"/>
                <a:cs typeface="Times" charset="0"/>
              </a:rPr>
              <a:t>2  Summative for individuals</a:t>
            </a:r>
          </a:p>
          <a:p>
            <a:pPr>
              <a:lnSpc>
                <a:spcPct val="60000"/>
              </a:lnSpc>
              <a:buFontTx/>
              <a:buNone/>
            </a:pPr>
            <a:r>
              <a:rPr lang="en-GB" sz="2600" dirty="0">
                <a:latin typeface="Arial" charset="0"/>
                <a:cs typeface="Times" charset="0"/>
              </a:rPr>
              <a:t>		</a:t>
            </a:r>
            <a:endParaRPr lang="en-GB" sz="2600" dirty="0"/>
          </a:p>
          <a:p>
            <a:pPr>
              <a:buFontTx/>
              <a:buNone/>
            </a:pPr>
            <a:r>
              <a:rPr lang="en-GB" sz="2600" dirty="0"/>
              <a:t>3  Accountability - of teachers, of schools, of nations</a:t>
            </a:r>
          </a:p>
          <a:p>
            <a:pPr>
              <a:buFontTx/>
              <a:buNone/>
            </a:pPr>
            <a:endParaRPr lang="en-GB" sz="2600" dirty="0"/>
          </a:p>
          <a:p>
            <a:pPr algn="ctr">
              <a:buFontTx/>
              <a:buNone/>
            </a:pPr>
            <a:r>
              <a:rPr lang="en-GB" i="1" dirty="0"/>
              <a:t>Synergies and tensions </a:t>
            </a:r>
            <a:r>
              <a:rPr lang="en-GB" i="1" dirty="0" smtClean="0"/>
              <a:t>:</a:t>
            </a:r>
          </a:p>
          <a:p>
            <a:pPr algn="ctr">
              <a:buFontTx/>
              <a:buNone/>
            </a:pPr>
            <a:r>
              <a:rPr lang="en-GB" i="1" dirty="0" smtClean="0"/>
              <a:t> 3 separate methods ?</a:t>
            </a:r>
          </a:p>
          <a:p>
            <a:pPr algn="ctr">
              <a:buFontTx/>
              <a:buNone/>
            </a:pPr>
            <a:r>
              <a:rPr lang="en-GB" i="1" dirty="0" smtClean="0"/>
              <a:t> </a:t>
            </a:r>
            <a:r>
              <a:rPr lang="en-GB" i="1" dirty="0"/>
              <a:t>or multi-purpose</a:t>
            </a:r>
            <a:r>
              <a:rPr lang="en-GB" i="1" dirty="0" smtClean="0"/>
              <a:t>?</a:t>
            </a:r>
          </a:p>
          <a:p>
            <a:pPr>
              <a:buFontTx/>
              <a:buNone/>
            </a:pPr>
            <a:endParaRPr lang="en-GB" dirty="0"/>
          </a:p>
        </p:txBody>
      </p:sp>
    </p:spTree>
    <p:extLst>
      <p:ext uri="{BB962C8B-B14F-4D97-AF65-F5344CB8AC3E}">
        <p14:creationId xmlns:p14="http://schemas.microsoft.com/office/powerpoint/2010/main" val="197529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7075">
                                            <p:txEl>
                                              <p:pRg st="1" end="1"/>
                                            </p:txEl>
                                          </p:spTgt>
                                        </p:tgtEl>
                                        <p:attrNameLst>
                                          <p:attrName>style.visibility</p:attrName>
                                        </p:attrNameLst>
                                      </p:cBhvr>
                                      <p:to>
                                        <p:strVal val="visible"/>
                                      </p:to>
                                    </p:set>
                                    <p:anim calcmode="lin" valueType="num">
                                      <p:cBhvr additive="base">
                                        <p:cTn id="7" dur="500" fill="hold"/>
                                        <p:tgtEl>
                                          <p:spTgt spid="38707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7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7075">
                                            <p:txEl>
                                              <p:pRg st="2" end="2"/>
                                            </p:txEl>
                                          </p:spTgt>
                                        </p:tgtEl>
                                        <p:attrNameLst>
                                          <p:attrName>style.visibility</p:attrName>
                                        </p:attrNameLst>
                                      </p:cBhvr>
                                      <p:to>
                                        <p:strVal val="visible"/>
                                      </p:to>
                                    </p:set>
                                    <p:anim calcmode="lin" valueType="num">
                                      <p:cBhvr additive="base">
                                        <p:cTn id="13" dur="500" fill="hold"/>
                                        <p:tgtEl>
                                          <p:spTgt spid="38707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70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7075">
                                            <p:txEl>
                                              <p:pRg st="3" end="3"/>
                                            </p:txEl>
                                          </p:spTgt>
                                        </p:tgtEl>
                                        <p:attrNameLst>
                                          <p:attrName>style.visibility</p:attrName>
                                        </p:attrNameLst>
                                      </p:cBhvr>
                                      <p:to>
                                        <p:strVal val="visible"/>
                                      </p:to>
                                    </p:set>
                                    <p:anim calcmode="lin" valueType="num">
                                      <p:cBhvr additive="base">
                                        <p:cTn id="19" dur="500" fill="hold"/>
                                        <p:tgtEl>
                                          <p:spTgt spid="38707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70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7075">
                                            <p:txEl>
                                              <p:pRg st="4" end="4"/>
                                            </p:txEl>
                                          </p:spTgt>
                                        </p:tgtEl>
                                        <p:attrNameLst>
                                          <p:attrName>style.visibility</p:attrName>
                                        </p:attrNameLst>
                                      </p:cBhvr>
                                      <p:to>
                                        <p:strVal val="visible"/>
                                      </p:to>
                                    </p:set>
                                    <p:anim calcmode="lin" valueType="num">
                                      <p:cBhvr additive="base">
                                        <p:cTn id="25" dur="500" fill="hold"/>
                                        <p:tgtEl>
                                          <p:spTgt spid="38707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70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87075">
                                            <p:txEl>
                                              <p:pRg st="5" end="5"/>
                                            </p:txEl>
                                          </p:spTgt>
                                        </p:tgtEl>
                                        <p:attrNameLst>
                                          <p:attrName>style.visibility</p:attrName>
                                        </p:attrNameLst>
                                      </p:cBhvr>
                                      <p:to>
                                        <p:strVal val="visible"/>
                                      </p:to>
                                    </p:set>
                                    <p:anim calcmode="lin" valueType="num">
                                      <p:cBhvr additive="base">
                                        <p:cTn id="31" dur="500" fill="hold"/>
                                        <p:tgtEl>
                                          <p:spTgt spid="38707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870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87075">
                                            <p:txEl>
                                              <p:pRg st="7" end="7"/>
                                            </p:txEl>
                                          </p:spTgt>
                                        </p:tgtEl>
                                        <p:attrNameLst>
                                          <p:attrName>style.visibility</p:attrName>
                                        </p:attrNameLst>
                                      </p:cBhvr>
                                      <p:to>
                                        <p:strVal val="visible"/>
                                      </p:to>
                                    </p:set>
                                    <p:anim calcmode="lin" valueType="num">
                                      <p:cBhvr additive="base">
                                        <p:cTn id="37" dur="500" fill="hold"/>
                                        <p:tgtEl>
                                          <p:spTgt spid="387075">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8707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87075">
                                            <p:txEl>
                                              <p:pRg st="8" end="8"/>
                                            </p:txEl>
                                          </p:spTgt>
                                        </p:tgtEl>
                                        <p:attrNameLst>
                                          <p:attrName>style.visibility</p:attrName>
                                        </p:attrNameLst>
                                      </p:cBhvr>
                                      <p:to>
                                        <p:strVal val="visible"/>
                                      </p:to>
                                    </p:set>
                                    <p:anim calcmode="lin" valueType="num">
                                      <p:cBhvr additive="base">
                                        <p:cTn id="43" dur="500" fill="hold"/>
                                        <p:tgtEl>
                                          <p:spTgt spid="387075">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8707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87075">
                                            <p:txEl>
                                              <p:pRg st="9" end="9"/>
                                            </p:txEl>
                                          </p:spTgt>
                                        </p:tgtEl>
                                        <p:attrNameLst>
                                          <p:attrName>style.visibility</p:attrName>
                                        </p:attrNameLst>
                                      </p:cBhvr>
                                      <p:to>
                                        <p:strVal val="visible"/>
                                      </p:to>
                                    </p:set>
                                    <p:anim calcmode="lin" valueType="num">
                                      <p:cBhvr additive="base">
                                        <p:cTn id="49" dur="500" fill="hold"/>
                                        <p:tgtEl>
                                          <p:spTgt spid="387075">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87075">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F7844969-8123-1449-85F6-D9B5727F98B0}" type="slidenum">
              <a:rPr lang="en-GB"/>
              <a:pPr>
                <a:defRPr/>
              </a:pPr>
              <a:t>6</a:t>
            </a:fld>
            <a:endParaRPr lang="en-GB"/>
          </a:p>
        </p:txBody>
      </p:sp>
      <p:sp>
        <p:nvSpPr>
          <p:cNvPr id="641026" name="Rectangle 2"/>
          <p:cNvSpPr>
            <a:spLocks noGrp="1" noChangeArrowheads="1"/>
          </p:cNvSpPr>
          <p:nvPr>
            <p:ph type="title"/>
          </p:nvPr>
        </p:nvSpPr>
        <p:spPr>
          <a:xfrm>
            <a:off x="1115158" y="287867"/>
            <a:ext cx="5896708" cy="1388533"/>
          </a:xfrm>
        </p:spPr>
        <p:txBody>
          <a:bodyPr>
            <a:normAutofit/>
          </a:bodyPr>
          <a:lstStyle/>
          <a:p>
            <a:pPr>
              <a:lnSpc>
                <a:spcPct val="110000"/>
              </a:lnSpc>
              <a:defRPr/>
            </a:pPr>
            <a:r>
              <a:rPr lang="en-US" sz="3000" b="1" dirty="0"/>
              <a:t>	</a:t>
            </a:r>
            <a:r>
              <a:rPr lang="en-US" sz="3600" b="1" dirty="0"/>
              <a:t>Validity </a:t>
            </a:r>
            <a:r>
              <a:rPr lang="en-US" sz="3600" dirty="0"/>
              <a:t/>
            </a:r>
            <a:br>
              <a:rPr lang="en-US" sz="3600" dirty="0"/>
            </a:br>
            <a:endParaRPr lang="en-US" sz="3600" dirty="0"/>
          </a:p>
        </p:txBody>
      </p:sp>
      <p:sp>
        <p:nvSpPr>
          <p:cNvPr id="641027" name="Rectangle 3"/>
          <p:cNvSpPr>
            <a:spLocks noGrp="1" noChangeArrowheads="1"/>
          </p:cNvSpPr>
          <p:nvPr>
            <p:ph type="body" idx="1"/>
          </p:nvPr>
        </p:nvSpPr>
        <p:spPr>
          <a:xfrm>
            <a:off x="685800" y="1341437"/>
            <a:ext cx="7940920" cy="5906029"/>
          </a:xfrm>
        </p:spPr>
        <p:txBody>
          <a:bodyPr>
            <a:normAutofit lnSpcReduction="10000"/>
          </a:bodyPr>
          <a:lstStyle/>
          <a:p>
            <a:pPr marL="342900" indent="-342900" algn="ctr">
              <a:buFontTx/>
              <a:buNone/>
              <a:defRPr/>
            </a:pPr>
            <a:r>
              <a:rPr lang="en-GB" sz="3000" dirty="0"/>
              <a:t>Validity is achieved when</a:t>
            </a:r>
          </a:p>
          <a:p>
            <a:pPr marL="342900" indent="-342900" algn="ctr">
              <a:buFontTx/>
              <a:buNone/>
              <a:defRPr/>
            </a:pPr>
            <a:r>
              <a:rPr lang="en-GB" sz="3000" dirty="0"/>
              <a:t>inferences that users of the </a:t>
            </a:r>
            <a:r>
              <a:rPr lang="en-GB" sz="3000" dirty="0" smtClean="0"/>
              <a:t>results need </a:t>
            </a:r>
            <a:r>
              <a:rPr lang="en-GB" sz="3000" dirty="0"/>
              <a:t>to make </a:t>
            </a:r>
            <a:endParaRPr lang="en-GB" sz="3000" dirty="0">
              <a:latin typeface="Times New Roman" charset="0"/>
            </a:endParaRPr>
          </a:p>
          <a:p>
            <a:pPr marL="342900" indent="-342900" algn="ctr">
              <a:buFontTx/>
              <a:buNone/>
              <a:defRPr/>
            </a:pPr>
            <a:r>
              <a:rPr lang="en-GB" sz="3000" dirty="0"/>
              <a:t>are justified by the </a:t>
            </a:r>
            <a:r>
              <a:rPr lang="en-GB" sz="3000" dirty="0" smtClean="0"/>
              <a:t>evidence</a:t>
            </a:r>
            <a:endParaRPr lang="en-GB" sz="3000" dirty="0"/>
          </a:p>
          <a:p>
            <a:pPr marL="342900" indent="-342900" algn="ctr">
              <a:lnSpc>
                <a:spcPct val="120000"/>
              </a:lnSpc>
              <a:buFontTx/>
              <a:buNone/>
              <a:defRPr/>
            </a:pPr>
            <a:r>
              <a:rPr lang="en-GB" sz="3000" b="1" i="1" dirty="0"/>
              <a:t>The users are</a:t>
            </a:r>
            <a:r>
              <a:rPr lang="en-GB" sz="3000" i="1" dirty="0"/>
              <a:t>:</a:t>
            </a:r>
          </a:p>
          <a:p>
            <a:pPr marL="342900" indent="-342900" algn="ctr">
              <a:lnSpc>
                <a:spcPct val="120000"/>
              </a:lnSpc>
              <a:buFontTx/>
              <a:buNone/>
              <a:defRPr/>
            </a:pPr>
            <a:r>
              <a:rPr lang="en-GB" sz="3000" i="1" dirty="0"/>
              <a:t>The </a:t>
            </a:r>
            <a:r>
              <a:rPr lang="en-GB" sz="3000" i="1" dirty="0" smtClean="0"/>
              <a:t>student </a:t>
            </a:r>
            <a:endParaRPr lang="en-GB" sz="3000" i="1" dirty="0"/>
          </a:p>
          <a:p>
            <a:pPr marL="342900" indent="-342900" algn="ctr">
              <a:lnSpc>
                <a:spcPct val="120000"/>
              </a:lnSpc>
              <a:buFontTx/>
              <a:buNone/>
              <a:defRPr/>
            </a:pPr>
            <a:r>
              <a:rPr lang="en-GB" sz="3000" i="1" dirty="0"/>
              <a:t>Those who teach that </a:t>
            </a:r>
            <a:r>
              <a:rPr lang="en-GB" sz="3000" i="1" dirty="0" smtClean="0"/>
              <a:t>student </a:t>
            </a:r>
            <a:r>
              <a:rPr lang="en-GB" sz="3000" i="1" dirty="0"/>
              <a:t>next year</a:t>
            </a:r>
          </a:p>
          <a:p>
            <a:pPr marL="342900" indent="-342900" algn="ctr">
              <a:lnSpc>
                <a:spcPct val="120000"/>
              </a:lnSpc>
              <a:buFontTx/>
              <a:buNone/>
              <a:defRPr/>
            </a:pPr>
            <a:r>
              <a:rPr lang="en-GB" sz="3000" i="1" dirty="0"/>
              <a:t>Or in the next school</a:t>
            </a:r>
          </a:p>
          <a:p>
            <a:pPr marL="342900" indent="-342900" algn="ctr">
              <a:lnSpc>
                <a:spcPct val="120000"/>
              </a:lnSpc>
              <a:buFontTx/>
              <a:buNone/>
              <a:defRPr/>
            </a:pPr>
            <a:r>
              <a:rPr lang="en-GB" sz="3000" i="1" dirty="0"/>
              <a:t>And all involved with the </a:t>
            </a:r>
            <a:r>
              <a:rPr lang="en-GB" sz="3000" i="1" dirty="0" smtClean="0"/>
              <a:t>student </a:t>
            </a:r>
            <a:r>
              <a:rPr lang="en-GB" sz="3000" i="1" dirty="0"/>
              <a:t>after schooling completed</a:t>
            </a:r>
            <a:r>
              <a:rPr lang="en-GB" sz="3000" dirty="0"/>
              <a:t>	</a:t>
            </a:r>
            <a:endParaRPr lang="en-GB" sz="3000" dirty="0">
              <a:solidFill>
                <a:srgbClr val="990099"/>
              </a:solidFill>
            </a:endParaRPr>
          </a:p>
          <a:p>
            <a:pPr marL="342900" indent="-342900">
              <a:lnSpc>
                <a:spcPct val="120000"/>
              </a:lnSpc>
              <a:buFontTx/>
              <a:buNone/>
              <a:defRPr/>
            </a:pPr>
            <a:r>
              <a:rPr lang="en-GB" dirty="0">
                <a:solidFill>
                  <a:srgbClr val="990099"/>
                </a:solidFill>
              </a:rPr>
              <a:t> </a:t>
            </a:r>
            <a:endParaRPr lang="en-GB" dirty="0" smtClean="0">
              <a:solidFill>
                <a:srgbClr val="990099"/>
              </a:solidFill>
            </a:endParaRPr>
          </a:p>
          <a:p>
            <a:pPr marL="342900" indent="-342900">
              <a:lnSpc>
                <a:spcPct val="120000"/>
              </a:lnSpc>
              <a:buFontTx/>
              <a:buNone/>
              <a:defRPr/>
            </a:pPr>
            <a:endParaRPr lang="en-GB" dirty="0">
              <a:solidFill>
                <a:srgbClr val="990099"/>
              </a:solidFill>
            </a:endParaRPr>
          </a:p>
          <a:p>
            <a:pPr marL="342900" indent="-342900">
              <a:lnSpc>
                <a:spcPct val="120000"/>
              </a:lnSpc>
              <a:buFontTx/>
              <a:buNone/>
              <a:defRPr/>
            </a:pPr>
            <a:endParaRPr lang="en-GB" sz="1800" i="1" dirty="0">
              <a:latin typeface="Times New Roman" charset="0"/>
            </a:endParaRPr>
          </a:p>
        </p:txBody>
      </p:sp>
    </p:spTree>
    <p:extLst>
      <p:ext uri="{BB962C8B-B14F-4D97-AF65-F5344CB8AC3E}">
        <p14:creationId xmlns:p14="http://schemas.microsoft.com/office/powerpoint/2010/main" val="31937312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1027">
                                            <p:txEl>
                                              <p:pRg st="0" end="0"/>
                                            </p:txEl>
                                          </p:spTgt>
                                        </p:tgtEl>
                                        <p:attrNameLst>
                                          <p:attrName>style.visibility</p:attrName>
                                        </p:attrNameLst>
                                      </p:cBhvr>
                                      <p:to>
                                        <p:strVal val="visible"/>
                                      </p:to>
                                    </p:set>
                                    <p:anim calcmode="lin" valueType="num">
                                      <p:cBhvr additive="base">
                                        <p:cTn id="7" dur="500" fill="hold"/>
                                        <p:tgtEl>
                                          <p:spTgt spid="64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41027">
                                            <p:txEl>
                                              <p:pRg st="1" end="1"/>
                                            </p:txEl>
                                          </p:spTgt>
                                        </p:tgtEl>
                                        <p:attrNameLst>
                                          <p:attrName>style.visibility</p:attrName>
                                        </p:attrNameLst>
                                      </p:cBhvr>
                                      <p:to>
                                        <p:strVal val="visible"/>
                                      </p:to>
                                    </p:set>
                                    <p:anim calcmode="lin" valueType="num">
                                      <p:cBhvr additive="base">
                                        <p:cTn id="13" dur="500" fill="hold"/>
                                        <p:tgtEl>
                                          <p:spTgt spid="6410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10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41027">
                                            <p:txEl>
                                              <p:pRg st="2" end="2"/>
                                            </p:txEl>
                                          </p:spTgt>
                                        </p:tgtEl>
                                        <p:attrNameLst>
                                          <p:attrName>style.visibility</p:attrName>
                                        </p:attrNameLst>
                                      </p:cBhvr>
                                      <p:to>
                                        <p:strVal val="visible"/>
                                      </p:to>
                                    </p:set>
                                    <p:anim calcmode="lin" valueType="num">
                                      <p:cBhvr additive="base">
                                        <p:cTn id="19" dur="500" fill="hold"/>
                                        <p:tgtEl>
                                          <p:spTgt spid="6410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41027">
                                            <p:txEl>
                                              <p:pRg st="3" end="3"/>
                                            </p:txEl>
                                          </p:spTgt>
                                        </p:tgtEl>
                                        <p:attrNameLst>
                                          <p:attrName>style.visibility</p:attrName>
                                        </p:attrNameLst>
                                      </p:cBhvr>
                                      <p:to>
                                        <p:strVal val="visible"/>
                                      </p:to>
                                    </p:set>
                                    <p:anim calcmode="lin" valueType="num">
                                      <p:cBhvr additive="base">
                                        <p:cTn id="25" dur="500" fill="hold"/>
                                        <p:tgtEl>
                                          <p:spTgt spid="6410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10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41027">
                                            <p:txEl>
                                              <p:pRg st="4" end="4"/>
                                            </p:txEl>
                                          </p:spTgt>
                                        </p:tgtEl>
                                        <p:attrNameLst>
                                          <p:attrName>style.visibility</p:attrName>
                                        </p:attrNameLst>
                                      </p:cBhvr>
                                      <p:to>
                                        <p:strVal val="visible"/>
                                      </p:to>
                                    </p:set>
                                    <p:anim calcmode="lin" valueType="num">
                                      <p:cBhvr additive="base">
                                        <p:cTn id="31" dur="500" fill="hold"/>
                                        <p:tgtEl>
                                          <p:spTgt spid="6410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10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41027">
                                            <p:txEl>
                                              <p:pRg st="5" end="5"/>
                                            </p:txEl>
                                          </p:spTgt>
                                        </p:tgtEl>
                                        <p:attrNameLst>
                                          <p:attrName>style.visibility</p:attrName>
                                        </p:attrNameLst>
                                      </p:cBhvr>
                                      <p:to>
                                        <p:strVal val="visible"/>
                                      </p:to>
                                    </p:set>
                                    <p:anim calcmode="lin" valueType="num">
                                      <p:cBhvr additive="base">
                                        <p:cTn id="37" dur="500" fill="hold"/>
                                        <p:tgtEl>
                                          <p:spTgt spid="6410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10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41027">
                                            <p:txEl>
                                              <p:pRg st="6" end="6"/>
                                            </p:txEl>
                                          </p:spTgt>
                                        </p:tgtEl>
                                        <p:attrNameLst>
                                          <p:attrName>style.visibility</p:attrName>
                                        </p:attrNameLst>
                                      </p:cBhvr>
                                      <p:to>
                                        <p:strVal val="visible"/>
                                      </p:to>
                                    </p:set>
                                    <p:anim calcmode="lin" valueType="num">
                                      <p:cBhvr additive="base">
                                        <p:cTn id="43" dur="500" fill="hold"/>
                                        <p:tgtEl>
                                          <p:spTgt spid="6410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10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41027">
                                            <p:txEl>
                                              <p:pRg st="7" end="7"/>
                                            </p:txEl>
                                          </p:spTgt>
                                        </p:tgtEl>
                                        <p:attrNameLst>
                                          <p:attrName>style.visibility</p:attrName>
                                        </p:attrNameLst>
                                      </p:cBhvr>
                                      <p:to>
                                        <p:strVal val="visible"/>
                                      </p:to>
                                    </p:set>
                                    <p:anim calcmode="lin" valueType="num">
                                      <p:cBhvr additive="base">
                                        <p:cTn id="49" dur="500" fill="hold"/>
                                        <p:tgtEl>
                                          <p:spTgt spid="6410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10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41027">
                                            <p:txEl>
                                              <p:pRg st="8" end="8"/>
                                            </p:txEl>
                                          </p:spTgt>
                                        </p:tgtEl>
                                        <p:attrNameLst>
                                          <p:attrName>style.visibility</p:attrName>
                                        </p:attrNameLst>
                                      </p:cBhvr>
                                      <p:to>
                                        <p:strVal val="visible"/>
                                      </p:to>
                                    </p:set>
                                    <p:anim calcmode="lin" valueType="num">
                                      <p:cBhvr additive="base">
                                        <p:cTn id="55" dur="500" fill="hold"/>
                                        <p:tgtEl>
                                          <p:spTgt spid="6410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102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102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04478A63-2298-CD41-A6D7-20473D067C00}" type="slidenum">
              <a:rPr lang="en-GB"/>
              <a:pPr>
                <a:defRPr/>
              </a:pPr>
              <a:t>7</a:t>
            </a:fld>
            <a:endParaRPr lang="en-GB"/>
          </a:p>
        </p:txBody>
      </p:sp>
      <p:sp>
        <p:nvSpPr>
          <p:cNvPr id="463874" name="Rectangle 2"/>
          <p:cNvSpPr>
            <a:spLocks noGrp="1" noChangeArrowheads="1"/>
          </p:cNvSpPr>
          <p:nvPr>
            <p:ph type="ctrTitle"/>
          </p:nvPr>
        </p:nvSpPr>
        <p:spPr>
          <a:xfrm>
            <a:off x="703384" y="1066800"/>
            <a:ext cx="7877908" cy="3505200"/>
          </a:xfrm>
        </p:spPr>
        <p:txBody>
          <a:bodyPr/>
          <a:lstStyle/>
          <a:p>
            <a:pPr>
              <a:lnSpc>
                <a:spcPct val="120000"/>
              </a:lnSpc>
              <a:defRPr/>
            </a:pPr>
            <a:r>
              <a:rPr lang="en-GB" sz="3600" dirty="0" smtClean="0">
                <a:cs typeface="+mj-cs"/>
              </a:rPr>
              <a:t> </a:t>
            </a:r>
            <a:br>
              <a:rPr lang="en-GB" sz="3600" dirty="0" smtClean="0">
                <a:cs typeface="+mj-cs"/>
              </a:rPr>
            </a:br>
            <a:endParaRPr lang="en-GB" sz="3400" dirty="0" smtClean="0">
              <a:cs typeface="+mj-cs"/>
            </a:endParaRPr>
          </a:p>
        </p:txBody>
      </p:sp>
      <p:sp>
        <p:nvSpPr>
          <p:cNvPr id="463875" name="Rectangle 3"/>
          <p:cNvSpPr>
            <a:spLocks noGrp="1" noChangeArrowheads="1"/>
          </p:cNvSpPr>
          <p:nvPr>
            <p:ph type="subTitle" idx="1"/>
          </p:nvPr>
        </p:nvSpPr>
        <p:spPr>
          <a:xfrm>
            <a:off x="703384" y="908769"/>
            <a:ext cx="7877907" cy="5263432"/>
          </a:xfrm>
        </p:spPr>
        <p:txBody>
          <a:bodyPr>
            <a:normAutofit/>
          </a:bodyPr>
          <a:lstStyle/>
          <a:p>
            <a:pPr algn="l">
              <a:defRPr/>
            </a:pPr>
            <a:r>
              <a:rPr lang="en-GB" sz="3600" b="1" dirty="0" smtClean="0">
                <a:cs typeface="+mn-cs"/>
              </a:rPr>
              <a:t>      </a:t>
            </a:r>
            <a:r>
              <a:rPr lang="en-GB" sz="3600" b="1" dirty="0" smtClean="0">
                <a:solidFill>
                  <a:schemeClr val="tx1"/>
                </a:solidFill>
                <a:cs typeface="+mn-cs"/>
              </a:rPr>
              <a:t>           </a:t>
            </a:r>
            <a:r>
              <a:rPr lang="en-GB" b="1" dirty="0" smtClean="0">
                <a:solidFill>
                  <a:srgbClr val="FFFFFF"/>
                </a:solidFill>
              </a:rPr>
              <a:t>Our Present Situation</a:t>
            </a:r>
          </a:p>
          <a:p>
            <a:pPr>
              <a:defRPr/>
            </a:pPr>
            <a:r>
              <a:rPr lang="en-GB" dirty="0" smtClean="0">
                <a:solidFill>
                  <a:srgbClr val="FFFFFF"/>
                </a:solidFill>
              </a:rPr>
              <a:t>from RS report</a:t>
            </a:r>
          </a:p>
          <a:p>
            <a:pPr algn="l">
              <a:defRPr/>
            </a:pPr>
            <a:endParaRPr lang="en-GB" dirty="0">
              <a:solidFill>
                <a:srgbClr val="FFFFFF"/>
              </a:solidFill>
            </a:endParaRPr>
          </a:p>
          <a:p>
            <a:pPr algn="l">
              <a:defRPr/>
            </a:pPr>
            <a:r>
              <a:rPr lang="en-GB" dirty="0" smtClean="0">
                <a:solidFill>
                  <a:srgbClr val="FFFFFF"/>
                </a:solidFill>
              </a:rPr>
              <a:t>Higher education, employers, and students themselves, are not given valid information</a:t>
            </a:r>
          </a:p>
          <a:p>
            <a:pPr algn="l">
              <a:defRPr/>
            </a:pPr>
            <a:endParaRPr lang="en-GB" dirty="0" smtClean="0">
              <a:solidFill>
                <a:srgbClr val="FFFFFF"/>
              </a:solidFill>
            </a:endParaRPr>
          </a:p>
          <a:p>
            <a:pPr algn="l">
              <a:defRPr/>
            </a:pPr>
            <a:r>
              <a:rPr lang="en-GB" dirty="0" smtClean="0">
                <a:solidFill>
                  <a:srgbClr val="FFFFFF"/>
                </a:solidFill>
              </a:rPr>
              <a:t>In our present national systems there are neither Opportunities nor Motivation for any agency to develop the quality of teachers’ summative assessments </a:t>
            </a:r>
            <a:r>
              <a:rPr lang="en-GB" sz="3400" dirty="0" smtClean="0">
                <a:solidFill>
                  <a:srgbClr val="FFFFFF"/>
                </a:solidFill>
                <a:cs typeface="+mn-cs"/>
              </a:rPr>
              <a:t> </a:t>
            </a:r>
          </a:p>
          <a:p>
            <a:pPr>
              <a:defRPr/>
            </a:pPr>
            <a:endParaRPr lang="en-GB" dirty="0" smtClean="0">
              <a:cs typeface="+mn-cs"/>
            </a:endParaRPr>
          </a:p>
          <a:p>
            <a:pPr algn="l">
              <a:defRPr/>
            </a:pPr>
            <a:endParaRPr lang="en-GB" dirty="0">
              <a:cs typeface="+mn-cs"/>
            </a:endParaRPr>
          </a:p>
        </p:txBody>
      </p:sp>
    </p:spTree>
    <p:extLst>
      <p:ext uri="{BB962C8B-B14F-4D97-AF65-F5344CB8AC3E}">
        <p14:creationId xmlns:p14="http://schemas.microsoft.com/office/powerpoint/2010/main" val="95773329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3875">
                                            <p:txEl>
                                              <p:pRg st="0" end="0"/>
                                            </p:txEl>
                                          </p:spTgt>
                                        </p:tgtEl>
                                        <p:attrNameLst>
                                          <p:attrName>style.visibility</p:attrName>
                                        </p:attrNameLst>
                                      </p:cBhvr>
                                      <p:to>
                                        <p:strVal val="visible"/>
                                      </p:to>
                                    </p:set>
                                    <p:anim calcmode="lin" valueType="num">
                                      <p:cBhvr additive="base">
                                        <p:cTn id="7" dur="500" fill="hold"/>
                                        <p:tgtEl>
                                          <p:spTgt spid="4638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638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3875">
                                            <p:txEl>
                                              <p:pRg st="1" end="1"/>
                                            </p:txEl>
                                          </p:spTgt>
                                        </p:tgtEl>
                                        <p:attrNameLst>
                                          <p:attrName>style.visibility</p:attrName>
                                        </p:attrNameLst>
                                      </p:cBhvr>
                                      <p:to>
                                        <p:strVal val="visible"/>
                                      </p:to>
                                    </p:set>
                                    <p:anim calcmode="lin" valueType="num">
                                      <p:cBhvr additive="base">
                                        <p:cTn id="13" dur="500" fill="hold"/>
                                        <p:tgtEl>
                                          <p:spTgt spid="4638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38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63875">
                                            <p:txEl>
                                              <p:pRg st="3" end="3"/>
                                            </p:txEl>
                                          </p:spTgt>
                                        </p:tgtEl>
                                        <p:attrNameLst>
                                          <p:attrName>style.visibility</p:attrName>
                                        </p:attrNameLst>
                                      </p:cBhvr>
                                      <p:to>
                                        <p:strVal val="visible"/>
                                      </p:to>
                                    </p:set>
                                    <p:anim calcmode="lin" valueType="num">
                                      <p:cBhvr additive="base">
                                        <p:cTn id="19" dur="500" fill="hold"/>
                                        <p:tgtEl>
                                          <p:spTgt spid="4638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38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63875">
                                            <p:txEl>
                                              <p:pRg st="5" end="5"/>
                                            </p:txEl>
                                          </p:spTgt>
                                        </p:tgtEl>
                                        <p:attrNameLst>
                                          <p:attrName>style.visibility</p:attrName>
                                        </p:attrNameLst>
                                      </p:cBhvr>
                                      <p:to>
                                        <p:strVal val="visible"/>
                                      </p:to>
                                    </p:set>
                                    <p:anim calcmode="lin" valueType="num">
                                      <p:cBhvr additive="base">
                                        <p:cTn id="25" dur="500" fill="hold"/>
                                        <p:tgtEl>
                                          <p:spTgt spid="46387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6387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KOSAP</a:t>
            </a:r>
          </a:p>
        </p:txBody>
      </p:sp>
      <p:sp>
        <p:nvSpPr>
          <p:cNvPr id="5123" name="Rectangle 3"/>
          <p:cNvSpPr>
            <a:spLocks noGrp="1" noChangeArrowheads="1"/>
          </p:cNvSpPr>
          <p:nvPr>
            <p:ph type="body" idx="1"/>
          </p:nvPr>
        </p:nvSpPr>
        <p:spPr/>
        <p:txBody>
          <a:bodyPr/>
          <a:lstStyle/>
          <a:p>
            <a:r>
              <a:rPr lang="en-US" dirty="0"/>
              <a:t>King</a:t>
            </a:r>
            <a:r>
              <a:rPr lang="ja-JP" altLang="en-US" dirty="0"/>
              <a:t>’</a:t>
            </a:r>
            <a:r>
              <a:rPr lang="en-US" dirty="0"/>
              <a:t>s-</a:t>
            </a:r>
            <a:r>
              <a:rPr lang="en-US" dirty="0" err="1"/>
              <a:t>Oxfordshire</a:t>
            </a:r>
            <a:r>
              <a:rPr lang="en-US" dirty="0"/>
              <a:t>-Summative-Assessment Project</a:t>
            </a:r>
          </a:p>
          <a:p>
            <a:r>
              <a:rPr lang="en-US" dirty="0"/>
              <a:t>Investigate &amp; strengthen </a:t>
            </a:r>
            <a:r>
              <a:rPr lang="en-US" dirty="0" smtClean="0"/>
              <a:t>teachers</a:t>
            </a:r>
            <a:r>
              <a:rPr lang="ja-JP" altLang="en-US" dirty="0"/>
              <a:t>’</a:t>
            </a:r>
            <a:r>
              <a:rPr lang="en-US" dirty="0"/>
              <a:t> </a:t>
            </a:r>
            <a:r>
              <a:rPr lang="en-US" dirty="0" smtClean="0"/>
              <a:t>assessments to include open-ended tasks as well as formal tests</a:t>
            </a:r>
            <a:endParaRPr lang="en-US" dirty="0"/>
          </a:p>
          <a:p>
            <a:r>
              <a:rPr lang="en-US" dirty="0" smtClean="0"/>
              <a:t>English </a:t>
            </a:r>
            <a:r>
              <a:rPr lang="en-US" dirty="0"/>
              <a:t>&amp; Mathematics departments</a:t>
            </a:r>
          </a:p>
          <a:p>
            <a:r>
              <a:rPr lang="en-US" dirty="0"/>
              <a:t>Year 8 (13 year olds)</a:t>
            </a:r>
          </a:p>
        </p:txBody>
      </p:sp>
    </p:spTree>
    <p:extLst>
      <p:ext uri="{BB962C8B-B14F-4D97-AF65-F5344CB8AC3E}">
        <p14:creationId xmlns:p14="http://schemas.microsoft.com/office/powerpoint/2010/main" val="18652762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normAutofit/>
          </a:bodyPr>
          <a:lstStyle/>
          <a:p>
            <a:r>
              <a:rPr lang="en-GB" dirty="0" smtClean="0">
                <a:latin typeface="Times New Roman" charset="0"/>
              </a:rPr>
              <a:t>Participants and Activities</a:t>
            </a:r>
            <a:endParaRPr lang="en-US" dirty="0">
              <a:latin typeface="Times New Roman" charset="0"/>
            </a:endParaRPr>
          </a:p>
        </p:txBody>
      </p:sp>
      <p:sp>
        <p:nvSpPr>
          <p:cNvPr id="128003" name="Rectangle 3"/>
          <p:cNvSpPr>
            <a:spLocks noGrp="1" noChangeArrowheads="1"/>
          </p:cNvSpPr>
          <p:nvPr>
            <p:ph type="body" idx="1"/>
          </p:nvPr>
        </p:nvSpPr>
        <p:spPr>
          <a:xfrm>
            <a:off x="457200" y="1761067"/>
            <a:ext cx="8483600" cy="4572000"/>
          </a:xfrm>
        </p:spPr>
        <p:txBody>
          <a:bodyPr>
            <a:normAutofit/>
          </a:bodyPr>
          <a:lstStyle/>
          <a:p>
            <a:pPr algn="ctr">
              <a:spcBef>
                <a:spcPts val="600"/>
              </a:spcBef>
              <a:buFontTx/>
              <a:buNone/>
            </a:pPr>
            <a:r>
              <a:rPr lang="en-GB" dirty="0" smtClean="0">
                <a:latin typeface="Times New Roman" charset="0"/>
              </a:rPr>
              <a:t>3 schools’ departments of maths. and science</a:t>
            </a:r>
            <a:endParaRPr lang="en-GB" dirty="0">
              <a:latin typeface="Times New Roman" charset="0"/>
            </a:endParaRPr>
          </a:p>
          <a:p>
            <a:pPr algn="ctr">
              <a:spcBef>
                <a:spcPts val="600"/>
              </a:spcBef>
              <a:buFontTx/>
              <a:buNone/>
            </a:pPr>
            <a:r>
              <a:rPr lang="en-GB" sz="3200" dirty="0" smtClean="0">
                <a:latin typeface="Times New Roman" charset="0"/>
              </a:rPr>
              <a:t>12 teachers : </a:t>
            </a:r>
            <a:r>
              <a:rPr lang="en-GB" sz="3200" dirty="0">
                <a:latin typeface="Times New Roman" charset="0"/>
              </a:rPr>
              <a:t>2 in each </a:t>
            </a:r>
            <a:r>
              <a:rPr lang="en-GB" sz="3200" dirty="0" smtClean="0">
                <a:latin typeface="Times New Roman" charset="0"/>
              </a:rPr>
              <a:t>of the school’s departments</a:t>
            </a:r>
          </a:p>
          <a:p>
            <a:pPr algn="ctr">
              <a:spcBef>
                <a:spcPts val="600"/>
              </a:spcBef>
              <a:buFontTx/>
              <a:buNone/>
            </a:pPr>
            <a:r>
              <a:rPr lang="en-GB" dirty="0" smtClean="0">
                <a:latin typeface="Times New Roman" charset="0"/>
              </a:rPr>
              <a:t>Formulating </a:t>
            </a:r>
            <a:r>
              <a:rPr lang="en-GB" sz="3200" dirty="0" smtClean="0">
                <a:latin typeface="Times New Roman" charset="0"/>
              </a:rPr>
              <a:t>a </a:t>
            </a:r>
            <a:r>
              <a:rPr lang="en-GB" sz="3200" dirty="0">
                <a:latin typeface="Times New Roman" charset="0"/>
              </a:rPr>
              <a:t>number of assessment activities for Y8 </a:t>
            </a:r>
            <a:r>
              <a:rPr lang="en-GB" sz="3200" dirty="0" smtClean="0">
                <a:latin typeface="Times New Roman" charset="0"/>
              </a:rPr>
              <a:t>students</a:t>
            </a:r>
          </a:p>
          <a:p>
            <a:pPr algn="ctr">
              <a:spcBef>
                <a:spcPts val="600"/>
              </a:spcBef>
              <a:buFontTx/>
              <a:buNone/>
            </a:pPr>
            <a:r>
              <a:rPr lang="en-GB" sz="3200" dirty="0" smtClean="0">
                <a:latin typeface="Times New Roman" charset="0"/>
              </a:rPr>
              <a:t>Develop action </a:t>
            </a:r>
            <a:r>
              <a:rPr lang="en-GB" sz="3200" dirty="0">
                <a:latin typeface="Times New Roman" charset="0"/>
              </a:rPr>
              <a:t>plans in each school for </a:t>
            </a:r>
            <a:r>
              <a:rPr lang="en-GB" sz="3200" dirty="0" smtClean="0">
                <a:latin typeface="Times New Roman" charset="0"/>
              </a:rPr>
              <a:t>broader summative assessments for </a:t>
            </a:r>
            <a:r>
              <a:rPr lang="en-GB" sz="3200" dirty="0">
                <a:latin typeface="Times New Roman" charset="0"/>
              </a:rPr>
              <a:t>all teachers and for all Y8 pupils in English and mathematics.</a:t>
            </a:r>
          </a:p>
          <a:p>
            <a:endParaRPr lang="en-US" dirty="0"/>
          </a:p>
        </p:txBody>
      </p:sp>
    </p:spTree>
    <p:extLst>
      <p:ext uri="{BB962C8B-B14F-4D97-AF65-F5344CB8AC3E}">
        <p14:creationId xmlns:p14="http://schemas.microsoft.com/office/powerpoint/2010/main" val="245942727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University">
  <a:themeElements>
    <a:clrScheme name="Custom 7">
      <a:dk1>
        <a:sysClr val="windowText" lastClr="000000"/>
      </a:dk1>
      <a:lt1>
        <a:sysClr val="window" lastClr="FFFFFF"/>
      </a:lt1>
      <a:dk2>
        <a:srgbClr val="1F497D"/>
      </a:dk2>
      <a:lt2>
        <a:srgbClr val="EEECE1"/>
      </a:lt2>
      <a:accent1>
        <a:srgbClr val="1B3F65"/>
      </a:accent1>
      <a:accent2>
        <a:srgbClr val="C0504D"/>
      </a:accent2>
      <a:accent3>
        <a:srgbClr val="9BBB59"/>
      </a:accent3>
      <a:accent4>
        <a:srgbClr val="8064A2"/>
      </a:accent4>
      <a:accent5>
        <a:srgbClr val="4BACC6"/>
      </a:accent5>
      <a:accent6>
        <a:srgbClr val="F79646"/>
      </a:accent6>
      <a:hlink>
        <a:srgbClr val="A8132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University.potx</Template>
  <TotalTime>12781</TotalTime>
  <Words>1452</Words>
  <Application>Microsoft Macintosh PowerPoint</Application>
  <PresentationFormat>On-screen Show (4:3)</PresentationFormat>
  <Paragraphs>167</Paragraphs>
  <Slides>24</Slides>
  <Notes>17</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University</vt:lpstr>
      <vt:lpstr>  Can high-stakes state assessments be based on schools’ own assessments ?  Should they be?</vt:lpstr>
      <vt:lpstr>1998/9 Task Group on Assessment and Testing report to Kenneth Baker  recommendations about teachers’ role</vt:lpstr>
      <vt:lpstr>New Minister - new national assessment tasks</vt:lpstr>
      <vt:lpstr>Margaret Thatcher’s opinion</vt:lpstr>
      <vt:lpstr>Purposes of assessment</vt:lpstr>
      <vt:lpstr> Validity  </vt:lpstr>
      <vt:lpstr>  </vt:lpstr>
      <vt:lpstr>KOSAP</vt:lpstr>
      <vt:lpstr>Participants and Activities</vt:lpstr>
      <vt:lpstr>Research Questions</vt:lpstr>
      <vt:lpstr>Summative Assessment Purposes</vt:lpstr>
      <vt:lpstr>Problems in the current practice and culture</vt:lpstr>
      <vt:lpstr>Maths SA Practices</vt:lpstr>
      <vt:lpstr>Validity of Assessments What does it mean to be good at  - -- ? </vt:lpstr>
      <vt:lpstr>Learning Through Investigations</vt:lpstr>
      <vt:lpstr>Moderation Meetings</vt:lpstr>
      <vt:lpstr>Moderation: teaching and learning conversations</vt:lpstr>
      <vt:lpstr>Teachers’ Summative Assessment  Confidence</vt:lpstr>
      <vt:lpstr> Moderation:  Collaborative Professional Development</vt:lpstr>
      <vt:lpstr>Validity in the future?</vt:lpstr>
      <vt:lpstr>Two  National Systems</vt:lpstr>
      <vt:lpstr>  </vt:lpstr>
      <vt:lpstr>References  1</vt:lpstr>
      <vt:lpstr>References  2 </vt:lpstr>
    </vt:vector>
  </TitlesOfParts>
  <Company>The University of Nottingham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Malcolm Swan</dc:creator>
  <cp:lastModifiedBy>Daniel Pead</cp:lastModifiedBy>
  <cp:revision>120</cp:revision>
  <cp:lastPrinted>2015-07-15T14:48:13Z</cp:lastPrinted>
  <dcterms:created xsi:type="dcterms:W3CDTF">2015-07-13T10:20:18Z</dcterms:created>
  <dcterms:modified xsi:type="dcterms:W3CDTF">2017-10-04T16:03:36Z</dcterms:modified>
</cp:coreProperties>
</file>